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Nunito"/>
      <p:regular r:id="rId28"/>
      <p:bold r:id="rId29"/>
      <p:italic r:id="rId30"/>
      <p:boldItalic r:id="rId31"/>
    </p:embeddedFont>
    <p:embeddedFont>
      <p:font typeface="Maven Pro"/>
      <p:regular r:id="rId32"/>
      <p:bold r:id="rId33"/>
    </p:embeddedFont>
    <p:embeddedFont>
      <p:font typeface="Open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Nunito-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Nuni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Nunito-boldItalic.fntdata"/><Relationship Id="rId30" Type="http://schemas.openxmlformats.org/officeDocument/2006/relationships/font" Target="fonts/Nunito-italic.fntdata"/><Relationship Id="rId11" Type="http://schemas.openxmlformats.org/officeDocument/2006/relationships/slide" Target="slides/slide6.xml"/><Relationship Id="rId33" Type="http://schemas.openxmlformats.org/officeDocument/2006/relationships/font" Target="fonts/MavenPro-bold.fntdata"/><Relationship Id="rId10" Type="http://schemas.openxmlformats.org/officeDocument/2006/relationships/slide" Target="slides/slide5.xml"/><Relationship Id="rId32" Type="http://schemas.openxmlformats.org/officeDocument/2006/relationships/font" Target="fonts/MavenPro-regular.fntdata"/><Relationship Id="rId13" Type="http://schemas.openxmlformats.org/officeDocument/2006/relationships/slide" Target="slides/slide8.xml"/><Relationship Id="rId35" Type="http://schemas.openxmlformats.org/officeDocument/2006/relationships/font" Target="fonts/OpenSans-bold.fntdata"/><Relationship Id="rId12" Type="http://schemas.openxmlformats.org/officeDocument/2006/relationships/slide" Target="slides/slide7.xml"/><Relationship Id="rId34" Type="http://schemas.openxmlformats.org/officeDocument/2006/relationships/font" Target="fonts/OpenSans-regular.fntdata"/><Relationship Id="rId15" Type="http://schemas.openxmlformats.org/officeDocument/2006/relationships/slide" Target="slides/slide10.xml"/><Relationship Id="rId37" Type="http://schemas.openxmlformats.org/officeDocument/2006/relationships/font" Target="fonts/OpenSans-boldItalic.fntdata"/><Relationship Id="rId14" Type="http://schemas.openxmlformats.org/officeDocument/2006/relationships/slide" Target="slides/slide9.xml"/><Relationship Id="rId36" Type="http://schemas.openxmlformats.org/officeDocument/2006/relationships/font" Target="fonts/OpenSans-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63fd5dcfbe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263fd5dcfbe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263fd5dcfbe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263fd5dcfbe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2a3982993dc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2a3982993dc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263fb435e2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263fb435e2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2a3982993d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2a3982993d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2D3B45"/>
                </a:solidFill>
                <a:highlight>
                  <a:srgbClr val="FFFFFF"/>
                </a:highlight>
              </a:rPr>
              <a:t>In this section, give a brief description of the algorithm that you implemented. Instead of simply copying from the original paper/web links/videos, you need to describe your understanding of the algorithm in your own words. I encourage you to employ </a:t>
            </a:r>
            <a:r>
              <a:rPr b="1" lang="en" sz="1200">
                <a:solidFill>
                  <a:srgbClr val="2D3B45"/>
                </a:solidFill>
                <a:highlight>
                  <a:srgbClr val="FFFFFF"/>
                </a:highlight>
              </a:rPr>
              <a:t>intermediate results</a:t>
            </a:r>
            <a:r>
              <a:rPr lang="en" sz="1200">
                <a:solidFill>
                  <a:srgbClr val="2D3B45"/>
                </a:solidFill>
                <a:highlight>
                  <a:srgbClr val="FFFFFF"/>
                </a:highlight>
              </a:rPr>
              <a:t> obtained by your implementation to convey the different steps of the algorithm. This is also the place to present the design decisions you had to make ( How did you set any parameters used in the code? Did you make any extension to the original algorithm? etc.).</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2a3982993dc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2a3982993d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2D3B45"/>
                </a:solidFill>
                <a:highlight>
                  <a:srgbClr val="FFFFFF"/>
                </a:highlight>
              </a:rPr>
              <a:t>Use this section to give both quantitative and qualitative results of your approach. </a:t>
            </a:r>
            <a:r>
              <a:rPr b="1" lang="en" sz="1200">
                <a:solidFill>
                  <a:srgbClr val="2D3B45"/>
                </a:solidFill>
                <a:highlight>
                  <a:srgbClr val="FFFFFF"/>
                </a:highlight>
              </a:rPr>
              <a:t>For qualitative results, please pick some images and show your results on them. </a:t>
            </a:r>
            <a:r>
              <a:rPr lang="en" sz="1200">
                <a:solidFill>
                  <a:srgbClr val="2D3B45"/>
                </a:solidFill>
                <a:highlight>
                  <a:srgbClr val="FFFFFF"/>
                </a:highlight>
              </a:rPr>
              <a:t>It is encouraged to give </a:t>
            </a:r>
            <a:r>
              <a:rPr b="1" lang="en" sz="1200">
                <a:solidFill>
                  <a:srgbClr val="2D3B45"/>
                </a:solidFill>
                <a:highlight>
                  <a:srgbClr val="FFFFFF"/>
                </a:highlight>
              </a:rPr>
              <a:t>insights</a:t>
            </a:r>
            <a:r>
              <a:rPr lang="en" sz="1200">
                <a:solidFill>
                  <a:srgbClr val="2D3B45"/>
                </a:solidFill>
                <a:highlight>
                  <a:srgbClr val="FFFFFF"/>
                </a:highlight>
              </a:rPr>
              <a:t> about why your method does well on some images, but poorly on other images. Show pictures of intermediate and final results that convince me (and you) that the program does what you intended it to do. For quantitative results, you need to generate numbers (accuracy, confusion matrix, etc.) and curves (ROC/RPC) that evaluate the performance of your implementation. You can vary some of the parameters or change some components of your method and compare the performance of different settings.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2a3982993dc_0_3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2a3982993dc_0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YAMNet Model TF: https://www.tensorflow.org/hub/tutorials/yamnet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2a6008868f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2a6008868f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2a5e70d2119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2a5e70d2119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2a6008868f7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2a6008868f7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a3982993dc_0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a3982993dc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Scientific Paper of Sonoma County CNN Project: </a:t>
            </a:r>
            <a:r>
              <a:rPr lang="en"/>
              <a:t>https://www.sciencedirect.com/science/article/pii/S1470160X22003028</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2a3982993dc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2a3982993dc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2D3B45"/>
                </a:solidFill>
                <a:highlight>
                  <a:srgbClr val="FFFFFF"/>
                </a:highlight>
              </a:rPr>
              <a:t>In this section, you provide any concluding remarks. Reflect if, in hindsight, your approach to the problem was successful? Were there some problem areas that arose which would lead you to make different design choices if you had to do this all over again from scratch?</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2a5e70d2119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2a5e70d2119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2a3982993dc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2a3982993dc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a5e70d211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a5e70d211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a3982993d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2a3982993d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2D3B45"/>
                </a:solidFill>
                <a:highlight>
                  <a:srgbClr val="FFFFFF"/>
                </a:highlight>
              </a:rPr>
              <a:t>In this section, you need to give a brief overview and your understanding of the problem. Summarize in your own words what you were trying to achieve with your project. What was the scope of your tasks? What was the dataset employed? What were the results obtained? Often, this is the most important section that gets the attention of the reader and encourages them to dive further into the report. Figures come very handy to convey ideas - so use them liberally and refer to them in text. In other words, if there is a figure in your report but it is not referenced anywhere, the reader has no idea of its context.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a5e70d2119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2a5e70d2119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a5c47cbc0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2a5c47cbc0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63fd5dcfb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263fd5dcfb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63fd5dcfbe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263fd5dcfb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63fd5dcfbe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263fd5dcfbe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8.png"/><Relationship Id="rId4" Type="http://schemas.openxmlformats.org/officeDocument/2006/relationships/hyperlink" Target="http://drive.google.com/file/d/1hx2aBvFM_l0rVpqBjAS216bdLAI7UTC9/view" TargetMode="External"/><Relationship Id="rId5"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drive.google.com/file/d/1hyzV8n0QJBn5UG3LzN-BJuaNg7hGoSYd/view" TargetMode="External"/><Relationship Id="rId4" Type="http://schemas.openxmlformats.org/officeDocument/2006/relationships/image" Target="../media/image1.png"/><Relationship Id="rId5" Type="http://schemas.openxmlformats.org/officeDocument/2006/relationships/image" Target="../media/image3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5.png"/><Relationship Id="rId4" Type="http://schemas.openxmlformats.org/officeDocument/2006/relationships/image" Target="../media/image28.png"/><Relationship Id="rId5" Type="http://schemas.openxmlformats.org/officeDocument/2006/relationships/image" Target="../media/image26.png"/><Relationship Id="rId6"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1.png"/><Relationship Id="rId4" Type="http://schemas.openxmlformats.org/officeDocument/2006/relationships/image" Target="../media/image43.png"/><Relationship Id="rId5" Type="http://schemas.openxmlformats.org/officeDocument/2006/relationships/image" Target="../media/image36.png"/><Relationship Id="rId6" Type="http://schemas.openxmlformats.org/officeDocument/2006/relationships/image" Target="../media/image4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10.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1.png"/><Relationship Id="rId4" Type="http://schemas.openxmlformats.org/officeDocument/2006/relationships/image" Target="../media/image20.png"/><Relationship Id="rId5" Type="http://schemas.openxmlformats.org/officeDocument/2006/relationships/image" Target="../media/image22.png"/><Relationship Id="rId6"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9.png"/><Relationship Id="rId4" Type="http://schemas.openxmlformats.org/officeDocument/2006/relationships/hyperlink" Target="http://drive.google.com/file/d/1KL3zoGOb1juc5eeblEGCS5tssHAXYi5A/view" TargetMode="External"/><Relationship Id="rId5" Type="http://schemas.openxmlformats.org/officeDocument/2006/relationships/image" Target="../media/image1.png"/><Relationship Id="rId6"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drive.google.com/file/d/1L3QMCqwhdkzIRAwV3K1rNyyAhiU1613R/view?usp=sharing" TargetMode="External"/><Relationship Id="rId4" Type="http://schemas.openxmlformats.org/officeDocument/2006/relationships/hyperlink" Target="https://drive.google.com/file/d/1yplLuactsL422nBz3L3-KWRZiPaETQJq/view?usp=drive_link" TargetMode="External"/><Relationship Id="rId5" Type="http://schemas.openxmlformats.org/officeDocument/2006/relationships/hyperlink" Target="https://colab.research.google.com/drive/11GW0-xKlKGVA3-YTPKtAVX0Hwabq3wO7?usp=drive_link" TargetMode="External"/><Relationship Id="rId6" Type="http://schemas.openxmlformats.org/officeDocument/2006/relationships/image" Target="../media/image39.png"/><Relationship Id="rId7" Type="http://schemas.openxmlformats.org/officeDocument/2006/relationships/image" Target="../media/image45.png"/><Relationship Id="rId8"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matplotlib.org/stable/api/index.html" TargetMode="External"/><Relationship Id="rId4" Type="http://schemas.openxmlformats.org/officeDocument/2006/relationships/hyperlink" Target="https://pandas.pydata.org/docs/reference/index.html" TargetMode="External"/><Relationship Id="rId10" Type="http://schemas.openxmlformats.org/officeDocument/2006/relationships/hyperlink" Target="https://www.kaggle.com/code/winnie19900705/feature-extraction-resnet50-svm" TargetMode="External"/><Relationship Id="rId9" Type="http://schemas.openxmlformats.org/officeDocument/2006/relationships/hyperlink" Target="https://www.tensorflow.org/hub/tutorials/yamnet" TargetMode="External"/><Relationship Id="rId5" Type="http://schemas.openxmlformats.org/officeDocument/2006/relationships/hyperlink" Target="https://arbimon.rfcx.org/" TargetMode="External"/><Relationship Id="rId6" Type="http://schemas.openxmlformats.org/officeDocument/2006/relationships/hyperlink" Target="https://www.analyticsvidhya.com/blog/2019/04/build-first-multi-label-image-classification-model-python/" TargetMode="External"/><Relationship Id="rId7" Type="http://schemas.openxmlformats.org/officeDocument/2006/relationships/hyperlink" Target="https://www.w3schools.com/python/python_ml_confusion_matrix.asp" TargetMode="External"/><Relationship Id="rId8" Type="http://schemas.openxmlformats.org/officeDocument/2006/relationships/hyperlink" Target="https://doi.org/10.1016/j.ecolind.2022.10883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0.jpg"/><Relationship Id="rId4" Type="http://schemas.openxmlformats.org/officeDocument/2006/relationships/image" Target="../media/image5.jpg"/><Relationship Id="rId5" Type="http://schemas.openxmlformats.org/officeDocument/2006/relationships/image" Target="../media/image47.jpg"/><Relationship Id="rId6" Type="http://schemas.openxmlformats.org/officeDocument/2006/relationships/image" Target="../media/image9.png"/><Relationship Id="rId7" Type="http://schemas.openxmlformats.org/officeDocument/2006/relationships/image" Target="../media/image34.png"/><Relationship Id="rId8"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10.png"/><Relationship Id="rId6" Type="http://schemas.openxmlformats.org/officeDocument/2006/relationships/image" Target="../media/image8.png"/><Relationship Id="rId7"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5.png"/><Relationship Id="rId4" Type="http://schemas.openxmlformats.org/officeDocument/2006/relationships/image" Target="../media/image4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4.png"/><Relationship Id="rId6" Type="http://schemas.openxmlformats.org/officeDocument/2006/relationships/image" Target="../media/image7.png"/><Relationship Id="rId7" Type="http://schemas.openxmlformats.org/officeDocument/2006/relationships/hyperlink" Target="http://drive.google.com/file/d/1hyMxMk4pxN-pAATpaM3YFV5M4Pn4YYBn/view" TargetMode="External"/><Relationship Id="rId8"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17.png"/><Relationship Id="rId5" Type="http://schemas.openxmlformats.org/officeDocument/2006/relationships/image" Target="../media/image16.png"/><Relationship Id="rId6" Type="http://schemas.openxmlformats.org/officeDocument/2006/relationships/image" Target="../media/image18.png"/><Relationship Id="rId7" Type="http://schemas.openxmlformats.org/officeDocument/2006/relationships/hyperlink" Target="http://drive.google.com/file/d/1hyMxMk4pxN-pAATpaM3YFV5M4Pn4YYBn/view" TargetMode="External"/><Relationship Id="rId8"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824000" y="1613825"/>
            <a:ext cx="4736100" cy="1872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Biodiversity-ABGQI Classification</a:t>
            </a:r>
            <a:endParaRPr/>
          </a:p>
        </p:txBody>
      </p:sp>
      <p:sp>
        <p:nvSpPr>
          <p:cNvPr id="278" name="Google Shape;278;p13"/>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By: Kathy Y, Justin B, Darien 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22"/>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Introduction: Results of Old Model w/New Data (cont.)</a:t>
            </a:r>
            <a:endParaRPr/>
          </a:p>
        </p:txBody>
      </p:sp>
      <p:sp>
        <p:nvSpPr>
          <p:cNvPr id="370" name="Google Shape;370;p22"/>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Biophony was accurately detected, but geophony (rain) and interference was not detected all</a:t>
            </a:r>
            <a:endParaRPr/>
          </a:p>
        </p:txBody>
      </p:sp>
      <p:pic>
        <p:nvPicPr>
          <p:cNvPr id="371" name="Google Shape;371;p22"/>
          <p:cNvPicPr preferRelativeResize="0"/>
          <p:nvPr/>
        </p:nvPicPr>
        <p:blipFill>
          <a:blip r:embed="rId3">
            <a:alphaModFix/>
          </a:blip>
          <a:stretch>
            <a:fillRect/>
          </a:stretch>
        </p:blipFill>
        <p:spPr>
          <a:xfrm>
            <a:off x="1606801" y="2525700"/>
            <a:ext cx="5930390" cy="2541600"/>
          </a:xfrm>
          <a:prstGeom prst="rect">
            <a:avLst/>
          </a:prstGeom>
          <a:noFill/>
          <a:ln>
            <a:noFill/>
          </a:ln>
        </p:spPr>
      </p:pic>
      <p:pic>
        <p:nvPicPr>
          <p:cNvPr id="372" name="Google Shape;372;p22" title="s2lam001_230713_2023-07-18_10-30.WAV">
            <a:hlinkClick r:id="rId4"/>
          </p:cNvPr>
          <p:cNvPicPr preferRelativeResize="0"/>
          <p:nvPr/>
        </p:nvPicPr>
        <p:blipFill>
          <a:blip r:embed="rId5">
            <a:alphaModFix/>
          </a:blip>
          <a:stretch>
            <a:fillRect/>
          </a:stretch>
        </p:blipFill>
        <p:spPr>
          <a:xfrm>
            <a:off x="1247900" y="2672775"/>
            <a:ext cx="457200" cy="457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23"/>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Introduction: Results of Old Model w/New Data (cont.)</a:t>
            </a:r>
            <a:endParaRPr/>
          </a:p>
        </p:txBody>
      </p:sp>
      <p:sp>
        <p:nvSpPr>
          <p:cNvPr id="378" name="Google Shape;378;p23"/>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This WAV file contains amphibians, but the old model is not trained to detect it</a:t>
            </a:r>
            <a:endParaRPr/>
          </a:p>
        </p:txBody>
      </p:sp>
      <p:pic>
        <p:nvPicPr>
          <p:cNvPr id="379" name="Google Shape;379;p23" title="s2lam002_230807_2023-08-08_06-50.WAV">
            <a:hlinkClick r:id="rId3"/>
          </p:cNvPr>
          <p:cNvPicPr preferRelativeResize="0"/>
          <p:nvPr/>
        </p:nvPicPr>
        <p:blipFill>
          <a:blip r:embed="rId4">
            <a:alphaModFix/>
          </a:blip>
          <a:stretch>
            <a:fillRect/>
          </a:stretch>
        </p:blipFill>
        <p:spPr>
          <a:xfrm>
            <a:off x="969675" y="2467750"/>
            <a:ext cx="457200" cy="457200"/>
          </a:xfrm>
          <a:prstGeom prst="rect">
            <a:avLst/>
          </a:prstGeom>
          <a:noFill/>
          <a:ln>
            <a:noFill/>
          </a:ln>
        </p:spPr>
      </p:pic>
      <p:pic>
        <p:nvPicPr>
          <p:cNvPr id="380" name="Google Shape;380;p23"/>
          <p:cNvPicPr preferRelativeResize="0"/>
          <p:nvPr/>
        </p:nvPicPr>
        <p:blipFill>
          <a:blip r:embed="rId5">
            <a:alphaModFix/>
          </a:blip>
          <a:stretch>
            <a:fillRect/>
          </a:stretch>
        </p:blipFill>
        <p:spPr>
          <a:xfrm>
            <a:off x="1426876" y="2404375"/>
            <a:ext cx="6199900" cy="2657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24"/>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Introduction: Results of Old Model w/New Data (cont.)</a:t>
            </a:r>
            <a:endParaRPr/>
          </a:p>
        </p:txBody>
      </p:sp>
      <p:pic>
        <p:nvPicPr>
          <p:cNvPr id="386" name="Google Shape;386;p24"/>
          <p:cNvPicPr preferRelativeResize="0"/>
          <p:nvPr/>
        </p:nvPicPr>
        <p:blipFill rotWithShape="1">
          <a:blip r:embed="rId3">
            <a:alphaModFix/>
          </a:blip>
          <a:srcRect b="0" l="4419" r="10423" t="4761"/>
          <a:stretch/>
        </p:blipFill>
        <p:spPr>
          <a:xfrm>
            <a:off x="6781806" y="2900210"/>
            <a:ext cx="2265488" cy="2152703"/>
          </a:xfrm>
          <a:prstGeom prst="rect">
            <a:avLst/>
          </a:prstGeom>
          <a:noFill/>
          <a:ln>
            <a:noFill/>
          </a:ln>
        </p:spPr>
      </p:pic>
      <p:pic>
        <p:nvPicPr>
          <p:cNvPr id="387" name="Google Shape;387;p24"/>
          <p:cNvPicPr preferRelativeResize="0"/>
          <p:nvPr/>
        </p:nvPicPr>
        <p:blipFill rotWithShape="1">
          <a:blip r:embed="rId4">
            <a:alphaModFix/>
          </a:blip>
          <a:srcRect b="0" l="5101" r="12082" t="4761"/>
          <a:stretch/>
        </p:blipFill>
        <p:spPr>
          <a:xfrm>
            <a:off x="4586458" y="2900210"/>
            <a:ext cx="2203122" cy="2152703"/>
          </a:xfrm>
          <a:prstGeom prst="rect">
            <a:avLst/>
          </a:prstGeom>
          <a:noFill/>
          <a:ln>
            <a:noFill/>
          </a:ln>
        </p:spPr>
      </p:pic>
      <p:pic>
        <p:nvPicPr>
          <p:cNvPr id="388" name="Google Shape;388;p24"/>
          <p:cNvPicPr preferRelativeResize="0"/>
          <p:nvPr/>
        </p:nvPicPr>
        <p:blipFill rotWithShape="1">
          <a:blip r:embed="rId5">
            <a:alphaModFix/>
          </a:blip>
          <a:srcRect b="0" l="4325" r="10516" t="4761"/>
          <a:stretch/>
        </p:blipFill>
        <p:spPr>
          <a:xfrm>
            <a:off x="103375" y="2900198"/>
            <a:ext cx="2265488" cy="2152727"/>
          </a:xfrm>
          <a:prstGeom prst="rect">
            <a:avLst/>
          </a:prstGeom>
          <a:noFill/>
          <a:ln>
            <a:noFill/>
          </a:ln>
        </p:spPr>
      </p:pic>
      <p:pic>
        <p:nvPicPr>
          <p:cNvPr id="389" name="Google Shape;389;p24"/>
          <p:cNvPicPr preferRelativeResize="0"/>
          <p:nvPr/>
        </p:nvPicPr>
        <p:blipFill rotWithShape="1">
          <a:blip r:embed="rId6">
            <a:alphaModFix/>
          </a:blip>
          <a:srcRect b="0" l="5076" r="12114" t="4761"/>
          <a:stretch/>
        </p:blipFill>
        <p:spPr>
          <a:xfrm>
            <a:off x="2368873" y="2900210"/>
            <a:ext cx="2203122" cy="2152703"/>
          </a:xfrm>
          <a:prstGeom prst="rect">
            <a:avLst/>
          </a:prstGeom>
          <a:noFill/>
          <a:ln>
            <a:noFill/>
          </a:ln>
        </p:spPr>
      </p:pic>
      <p:sp>
        <p:nvSpPr>
          <p:cNvPr id="390" name="Google Shape;390;p24"/>
          <p:cNvSpPr txBox="1"/>
          <p:nvPr>
            <p:ph idx="1" type="body"/>
          </p:nvPr>
        </p:nvSpPr>
        <p:spPr>
          <a:xfrm>
            <a:off x="1303800" y="1597875"/>
            <a:ext cx="7030500" cy="12204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As seen below, the old model </a:t>
            </a:r>
            <a:r>
              <a:rPr lang="en"/>
              <a:t>definitely</a:t>
            </a:r>
            <a:r>
              <a:rPr lang="en"/>
              <a:t> </a:t>
            </a:r>
            <a:r>
              <a:rPr b="1" lang="en"/>
              <a:t>needs to be improved</a:t>
            </a:r>
            <a:endParaRPr b="1"/>
          </a:p>
          <a:p>
            <a:pPr indent="-311150" lvl="0" marL="457200" rtl="0" algn="l">
              <a:spcBef>
                <a:spcPts val="0"/>
              </a:spcBef>
              <a:spcAft>
                <a:spcPts val="0"/>
              </a:spcAft>
              <a:buSzPts val="1300"/>
              <a:buChar char="●"/>
            </a:pPr>
            <a:r>
              <a:rPr lang="en"/>
              <a:t>Using class specific thresholds: </a:t>
            </a:r>
            <a:endParaRPr/>
          </a:p>
          <a:p>
            <a:pPr indent="-298450" lvl="1" marL="914400" rtl="0" algn="l">
              <a:spcBef>
                <a:spcPts val="0"/>
              </a:spcBef>
              <a:spcAft>
                <a:spcPts val="0"/>
              </a:spcAft>
              <a:buSzPts val="1100"/>
              <a:buChar char="○"/>
            </a:pPr>
            <a:r>
              <a:rPr lang="en"/>
              <a:t>Anthropophony = 0.74 </a:t>
            </a:r>
            <a:endParaRPr/>
          </a:p>
          <a:p>
            <a:pPr indent="-298450" lvl="1" marL="914400" rtl="0" algn="l">
              <a:spcBef>
                <a:spcPts val="0"/>
              </a:spcBef>
              <a:spcAft>
                <a:spcPts val="0"/>
              </a:spcAft>
              <a:buSzPts val="1100"/>
              <a:buChar char="○"/>
            </a:pPr>
            <a:r>
              <a:rPr lang="en"/>
              <a:t>Biophony = 0.4 </a:t>
            </a:r>
            <a:endParaRPr/>
          </a:p>
          <a:p>
            <a:pPr indent="-298450" lvl="1" marL="914400" rtl="0" algn="l">
              <a:spcBef>
                <a:spcPts val="0"/>
              </a:spcBef>
              <a:spcAft>
                <a:spcPts val="0"/>
              </a:spcAft>
              <a:buSzPts val="1100"/>
              <a:buChar char="○"/>
            </a:pPr>
            <a:r>
              <a:rPr lang="en"/>
              <a:t>Geophony = 0.83 </a:t>
            </a:r>
            <a:endParaRPr/>
          </a:p>
        </p:txBody>
      </p:sp>
      <p:sp>
        <p:nvSpPr>
          <p:cNvPr id="391" name="Google Shape;391;p24"/>
          <p:cNvSpPr txBox="1"/>
          <p:nvPr>
            <p:ph idx="1" type="body"/>
          </p:nvPr>
        </p:nvSpPr>
        <p:spPr>
          <a:xfrm>
            <a:off x="3586350" y="2054128"/>
            <a:ext cx="3322800" cy="653700"/>
          </a:xfrm>
          <a:prstGeom prst="rect">
            <a:avLst/>
          </a:prstGeom>
        </p:spPr>
        <p:txBody>
          <a:bodyPr anchorCtr="0" anchor="t" bIns="91425" lIns="91425" spcFirstLastPara="1" rIns="91425" wrap="square" tIns="91425">
            <a:normAutofit/>
          </a:bodyPr>
          <a:lstStyle/>
          <a:p>
            <a:pPr indent="-298450" lvl="1" marL="914400" rtl="0" algn="l">
              <a:spcBef>
                <a:spcPts val="0"/>
              </a:spcBef>
              <a:spcAft>
                <a:spcPts val="0"/>
              </a:spcAft>
              <a:buSzPts val="1100"/>
              <a:buChar char="○"/>
            </a:pPr>
            <a:r>
              <a:rPr lang="en" sz="1100"/>
              <a:t>Interference = 0.17 </a:t>
            </a:r>
            <a:endParaRPr sz="1100"/>
          </a:p>
          <a:p>
            <a:pPr indent="-298450" lvl="1" marL="914400" rtl="0" algn="l">
              <a:spcBef>
                <a:spcPts val="0"/>
              </a:spcBef>
              <a:spcAft>
                <a:spcPts val="0"/>
              </a:spcAft>
              <a:buSzPts val="1100"/>
              <a:buChar char="○"/>
            </a:pPr>
            <a:r>
              <a:rPr lang="en" sz="1100"/>
              <a:t>Quiet = 0.83</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25"/>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Introduction: Results of Old Model w/New Data (cont.)</a:t>
            </a:r>
            <a:endParaRPr/>
          </a:p>
        </p:txBody>
      </p:sp>
      <p:sp>
        <p:nvSpPr>
          <p:cNvPr id="397" name="Google Shape;397;p25"/>
          <p:cNvSpPr txBox="1"/>
          <p:nvPr>
            <p:ph idx="1" type="body"/>
          </p:nvPr>
        </p:nvSpPr>
        <p:spPr>
          <a:xfrm>
            <a:off x="1303800" y="1521675"/>
            <a:ext cx="7030500" cy="12204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Examples of Histograms for individual data samples (1 min. </a:t>
            </a:r>
            <a:r>
              <a:rPr lang="en"/>
              <a:t>w</a:t>
            </a:r>
            <a:r>
              <a:rPr lang="en"/>
              <a:t>av files)</a:t>
            </a:r>
            <a:endParaRPr/>
          </a:p>
        </p:txBody>
      </p:sp>
      <p:pic>
        <p:nvPicPr>
          <p:cNvPr id="398" name="Google Shape;398;p25"/>
          <p:cNvPicPr preferRelativeResize="0"/>
          <p:nvPr/>
        </p:nvPicPr>
        <p:blipFill>
          <a:blip r:embed="rId3">
            <a:alphaModFix/>
          </a:blip>
          <a:stretch>
            <a:fillRect/>
          </a:stretch>
        </p:blipFill>
        <p:spPr>
          <a:xfrm>
            <a:off x="646388" y="1928225"/>
            <a:ext cx="3925611" cy="1524550"/>
          </a:xfrm>
          <a:prstGeom prst="rect">
            <a:avLst/>
          </a:prstGeom>
          <a:noFill/>
          <a:ln>
            <a:noFill/>
          </a:ln>
        </p:spPr>
      </p:pic>
      <p:pic>
        <p:nvPicPr>
          <p:cNvPr id="399" name="Google Shape;399;p25"/>
          <p:cNvPicPr preferRelativeResize="0"/>
          <p:nvPr/>
        </p:nvPicPr>
        <p:blipFill>
          <a:blip r:embed="rId4">
            <a:alphaModFix/>
          </a:blip>
          <a:stretch>
            <a:fillRect/>
          </a:stretch>
        </p:blipFill>
        <p:spPr>
          <a:xfrm>
            <a:off x="646401" y="3452775"/>
            <a:ext cx="3925597" cy="1524550"/>
          </a:xfrm>
          <a:prstGeom prst="rect">
            <a:avLst/>
          </a:prstGeom>
          <a:noFill/>
          <a:ln>
            <a:noFill/>
          </a:ln>
        </p:spPr>
      </p:pic>
      <p:pic>
        <p:nvPicPr>
          <p:cNvPr id="400" name="Google Shape;400;p25"/>
          <p:cNvPicPr preferRelativeResize="0"/>
          <p:nvPr/>
        </p:nvPicPr>
        <p:blipFill>
          <a:blip r:embed="rId5">
            <a:alphaModFix/>
          </a:blip>
          <a:stretch>
            <a:fillRect/>
          </a:stretch>
        </p:blipFill>
        <p:spPr>
          <a:xfrm>
            <a:off x="4571991" y="1928225"/>
            <a:ext cx="3925621" cy="1524551"/>
          </a:xfrm>
          <a:prstGeom prst="rect">
            <a:avLst/>
          </a:prstGeom>
          <a:noFill/>
          <a:ln>
            <a:noFill/>
          </a:ln>
        </p:spPr>
      </p:pic>
      <p:pic>
        <p:nvPicPr>
          <p:cNvPr id="401" name="Google Shape;401;p25"/>
          <p:cNvPicPr preferRelativeResize="0"/>
          <p:nvPr/>
        </p:nvPicPr>
        <p:blipFill>
          <a:blip r:embed="rId6">
            <a:alphaModFix/>
          </a:blip>
          <a:stretch>
            <a:fillRect/>
          </a:stretch>
        </p:blipFill>
        <p:spPr>
          <a:xfrm>
            <a:off x="4572005" y="3452774"/>
            <a:ext cx="3925589" cy="15245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26"/>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Approach/Algorithm: New Model, with SVMs</a:t>
            </a:r>
            <a:endParaRPr/>
          </a:p>
        </p:txBody>
      </p:sp>
      <p:sp>
        <p:nvSpPr>
          <p:cNvPr id="407" name="Google Shape;407;p26"/>
          <p:cNvSpPr txBox="1"/>
          <p:nvPr>
            <p:ph idx="1" type="body"/>
          </p:nvPr>
        </p:nvSpPr>
        <p:spPr>
          <a:xfrm>
            <a:off x="1303800" y="1761450"/>
            <a:ext cx="7030500" cy="12135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Without a lot of training data, we needed to find a better way to improve the old model. </a:t>
            </a:r>
            <a:endParaRPr/>
          </a:p>
          <a:p>
            <a:pPr indent="-311150" lvl="0" marL="457200" rtl="0" algn="l">
              <a:spcBef>
                <a:spcPts val="0"/>
              </a:spcBef>
              <a:spcAft>
                <a:spcPts val="0"/>
              </a:spcAft>
              <a:buSzPts val="1300"/>
              <a:buChar char="●"/>
            </a:pPr>
            <a:r>
              <a:rPr lang="en"/>
              <a:t>So, instead we tried to use the old CNN as a feature extractor, and </a:t>
            </a:r>
            <a:r>
              <a:rPr lang="en"/>
              <a:t>then we used an SVM classifier to hopefully improve our results with the new data.</a:t>
            </a:r>
            <a:endParaRPr/>
          </a:p>
        </p:txBody>
      </p:sp>
      <p:pic>
        <p:nvPicPr>
          <p:cNvPr id="408" name="Google Shape;408;p26"/>
          <p:cNvPicPr preferRelativeResize="0"/>
          <p:nvPr/>
        </p:nvPicPr>
        <p:blipFill>
          <a:blip r:embed="rId3">
            <a:alphaModFix/>
          </a:blip>
          <a:stretch>
            <a:fillRect/>
          </a:stretch>
        </p:blipFill>
        <p:spPr>
          <a:xfrm>
            <a:off x="2543831" y="3563215"/>
            <a:ext cx="1466986" cy="1350984"/>
          </a:xfrm>
          <a:prstGeom prst="rect">
            <a:avLst/>
          </a:prstGeom>
          <a:noFill/>
          <a:ln>
            <a:noFill/>
          </a:ln>
        </p:spPr>
      </p:pic>
      <p:cxnSp>
        <p:nvCxnSpPr>
          <p:cNvPr id="409" name="Google Shape;409;p26"/>
          <p:cNvCxnSpPr/>
          <p:nvPr/>
        </p:nvCxnSpPr>
        <p:spPr>
          <a:xfrm>
            <a:off x="2035382" y="4238718"/>
            <a:ext cx="462300" cy="0"/>
          </a:xfrm>
          <a:prstGeom prst="straightConnector1">
            <a:avLst/>
          </a:prstGeom>
          <a:noFill/>
          <a:ln cap="flat" cmpd="sng" w="28575">
            <a:solidFill>
              <a:srgbClr val="E06666"/>
            </a:solidFill>
            <a:prstDash val="solid"/>
            <a:round/>
            <a:headEnd len="med" w="med" type="none"/>
            <a:tailEnd len="med" w="med" type="triangle"/>
          </a:ln>
        </p:spPr>
      </p:cxnSp>
      <p:pic>
        <p:nvPicPr>
          <p:cNvPr id="410" name="Google Shape;410;p26"/>
          <p:cNvPicPr preferRelativeResize="0"/>
          <p:nvPr/>
        </p:nvPicPr>
        <p:blipFill>
          <a:blip r:embed="rId4">
            <a:alphaModFix/>
          </a:blip>
          <a:stretch>
            <a:fillRect/>
          </a:stretch>
        </p:blipFill>
        <p:spPr>
          <a:xfrm>
            <a:off x="332915" y="3841341"/>
            <a:ext cx="1161197" cy="1069375"/>
          </a:xfrm>
          <a:prstGeom prst="rect">
            <a:avLst/>
          </a:prstGeom>
          <a:noFill/>
          <a:ln cap="flat" cmpd="sng" w="9525">
            <a:solidFill>
              <a:schemeClr val="dk2"/>
            </a:solidFill>
            <a:prstDash val="solid"/>
            <a:round/>
            <a:headEnd len="sm" w="sm" type="none"/>
            <a:tailEnd len="sm" w="sm" type="none"/>
          </a:ln>
        </p:spPr>
      </p:pic>
      <p:pic>
        <p:nvPicPr>
          <p:cNvPr id="411" name="Google Shape;411;p26"/>
          <p:cNvPicPr preferRelativeResize="0"/>
          <p:nvPr/>
        </p:nvPicPr>
        <p:blipFill>
          <a:blip r:embed="rId5">
            <a:alphaModFix/>
          </a:blip>
          <a:stretch>
            <a:fillRect/>
          </a:stretch>
        </p:blipFill>
        <p:spPr>
          <a:xfrm>
            <a:off x="483940" y="3712621"/>
            <a:ext cx="1161197" cy="1069375"/>
          </a:xfrm>
          <a:prstGeom prst="rect">
            <a:avLst/>
          </a:prstGeom>
          <a:noFill/>
          <a:ln cap="flat" cmpd="sng" w="9525">
            <a:solidFill>
              <a:schemeClr val="dk2"/>
            </a:solidFill>
            <a:prstDash val="solid"/>
            <a:round/>
            <a:headEnd len="sm" w="sm" type="none"/>
            <a:tailEnd len="sm" w="sm" type="none"/>
          </a:ln>
        </p:spPr>
      </p:pic>
      <p:pic>
        <p:nvPicPr>
          <p:cNvPr id="412" name="Google Shape;412;p26"/>
          <p:cNvPicPr preferRelativeResize="0"/>
          <p:nvPr/>
        </p:nvPicPr>
        <p:blipFill>
          <a:blip r:embed="rId6">
            <a:alphaModFix/>
          </a:blip>
          <a:stretch>
            <a:fillRect/>
          </a:stretch>
        </p:blipFill>
        <p:spPr>
          <a:xfrm>
            <a:off x="634964" y="3573539"/>
            <a:ext cx="1161197" cy="1069375"/>
          </a:xfrm>
          <a:prstGeom prst="rect">
            <a:avLst/>
          </a:prstGeom>
          <a:noFill/>
          <a:ln cap="flat" cmpd="sng" w="9525">
            <a:solidFill>
              <a:schemeClr val="dk2"/>
            </a:solidFill>
            <a:prstDash val="solid"/>
            <a:round/>
            <a:headEnd len="sm" w="sm" type="none"/>
            <a:tailEnd len="sm" w="sm" type="none"/>
          </a:ln>
        </p:spPr>
      </p:pic>
      <p:pic>
        <p:nvPicPr>
          <p:cNvPr id="413" name="Google Shape;413;p26"/>
          <p:cNvPicPr preferRelativeResize="0"/>
          <p:nvPr/>
        </p:nvPicPr>
        <p:blipFill>
          <a:blip r:embed="rId7">
            <a:alphaModFix/>
          </a:blip>
          <a:stretch>
            <a:fillRect/>
          </a:stretch>
        </p:blipFill>
        <p:spPr>
          <a:xfrm>
            <a:off x="785988" y="3434457"/>
            <a:ext cx="1161197" cy="1069375"/>
          </a:xfrm>
          <a:prstGeom prst="rect">
            <a:avLst/>
          </a:prstGeom>
          <a:noFill/>
          <a:ln cap="flat" cmpd="sng" w="9525">
            <a:solidFill>
              <a:schemeClr val="dk2"/>
            </a:solidFill>
            <a:prstDash val="solid"/>
            <a:round/>
            <a:headEnd len="sm" w="sm" type="none"/>
            <a:tailEnd len="sm" w="sm" type="none"/>
          </a:ln>
        </p:spPr>
      </p:pic>
      <p:cxnSp>
        <p:nvCxnSpPr>
          <p:cNvPr id="414" name="Google Shape;414;p26"/>
          <p:cNvCxnSpPr/>
          <p:nvPr/>
        </p:nvCxnSpPr>
        <p:spPr>
          <a:xfrm>
            <a:off x="6371824" y="4225939"/>
            <a:ext cx="930300" cy="0"/>
          </a:xfrm>
          <a:prstGeom prst="straightConnector1">
            <a:avLst/>
          </a:prstGeom>
          <a:noFill/>
          <a:ln cap="flat" cmpd="sng" w="28575">
            <a:solidFill>
              <a:srgbClr val="93C47D"/>
            </a:solidFill>
            <a:prstDash val="solid"/>
            <a:round/>
            <a:headEnd len="med" w="med" type="none"/>
            <a:tailEnd len="med" w="med" type="triangle"/>
          </a:ln>
        </p:spPr>
      </p:cxnSp>
      <p:sp>
        <p:nvSpPr>
          <p:cNvPr id="415" name="Google Shape;415;p26"/>
          <p:cNvSpPr txBox="1"/>
          <p:nvPr/>
        </p:nvSpPr>
        <p:spPr>
          <a:xfrm>
            <a:off x="6238023" y="4199849"/>
            <a:ext cx="1215300" cy="28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00">
                <a:latin typeface="Open Sans"/>
                <a:ea typeface="Open Sans"/>
                <a:cs typeface="Open Sans"/>
                <a:sym typeface="Open Sans"/>
              </a:rPr>
              <a:t>Classification</a:t>
            </a:r>
            <a:endParaRPr b="1" sz="900">
              <a:latin typeface="Open Sans"/>
              <a:ea typeface="Open Sans"/>
              <a:cs typeface="Open Sans"/>
              <a:sym typeface="Open Sans"/>
            </a:endParaRPr>
          </a:p>
          <a:p>
            <a:pPr indent="0" lvl="0" marL="0" rtl="0" algn="l">
              <a:spcBef>
                <a:spcPts val="0"/>
              </a:spcBef>
              <a:spcAft>
                <a:spcPts val="0"/>
              </a:spcAft>
              <a:buNone/>
            </a:pPr>
            <a:r>
              <a:t/>
            </a:r>
            <a:endParaRPr b="1" sz="900">
              <a:latin typeface="Open Sans"/>
              <a:ea typeface="Open Sans"/>
              <a:cs typeface="Open Sans"/>
              <a:sym typeface="Open Sans"/>
            </a:endParaRPr>
          </a:p>
        </p:txBody>
      </p:sp>
      <p:sp>
        <p:nvSpPr>
          <p:cNvPr id="416" name="Google Shape;416;p26"/>
          <p:cNvSpPr txBox="1"/>
          <p:nvPr/>
        </p:nvSpPr>
        <p:spPr>
          <a:xfrm>
            <a:off x="384861" y="2974949"/>
            <a:ext cx="1964700" cy="383400"/>
          </a:xfrm>
          <a:prstGeom prst="rect">
            <a:avLst/>
          </a:prstGeom>
          <a:noFill/>
          <a:ln>
            <a:noFill/>
          </a:ln>
        </p:spPr>
        <p:txBody>
          <a:bodyPr anchorCtr="0" anchor="t" bIns="91425" lIns="0" spcFirstLastPara="1" rIns="91425" wrap="square" tIns="91425">
            <a:noAutofit/>
          </a:bodyPr>
          <a:lstStyle/>
          <a:p>
            <a:pPr indent="-457200" lvl="0" marL="457200" rtl="0" algn="l">
              <a:spcBef>
                <a:spcPts val="0"/>
              </a:spcBef>
              <a:spcAft>
                <a:spcPts val="0"/>
              </a:spcAft>
              <a:buNone/>
            </a:pPr>
            <a:r>
              <a:rPr b="1" lang="en" sz="1000">
                <a:latin typeface="Open Sans"/>
                <a:ea typeface="Open Sans"/>
                <a:cs typeface="Open Sans"/>
                <a:sym typeface="Open Sans"/>
              </a:rPr>
              <a:t>Input</a:t>
            </a:r>
            <a:r>
              <a:rPr lang="en" sz="1000">
                <a:latin typeface="Open Sans"/>
                <a:ea typeface="Open Sans"/>
                <a:cs typeface="Open Sans"/>
                <a:sym typeface="Open Sans"/>
              </a:rPr>
              <a:t>: Spectrogram images from wav files</a:t>
            </a:r>
            <a:endParaRPr sz="1000">
              <a:latin typeface="Open Sans"/>
              <a:ea typeface="Open Sans"/>
              <a:cs typeface="Open Sans"/>
              <a:sym typeface="Open Sans"/>
            </a:endParaRPr>
          </a:p>
        </p:txBody>
      </p:sp>
      <p:sp>
        <p:nvSpPr>
          <p:cNvPr id="417" name="Google Shape;417;p26"/>
          <p:cNvSpPr txBox="1"/>
          <p:nvPr/>
        </p:nvSpPr>
        <p:spPr>
          <a:xfrm>
            <a:off x="1718574" y="3127350"/>
            <a:ext cx="3265800" cy="587700"/>
          </a:xfrm>
          <a:prstGeom prst="rect">
            <a:avLst/>
          </a:prstGeom>
          <a:noFill/>
          <a:ln>
            <a:noFill/>
          </a:ln>
        </p:spPr>
        <p:txBody>
          <a:bodyPr anchorCtr="0" anchor="t" bIns="91425" lIns="0" spcFirstLastPara="1" rIns="91425" wrap="square" tIns="91425">
            <a:noAutofit/>
          </a:bodyPr>
          <a:lstStyle/>
          <a:p>
            <a:pPr indent="-457200" lvl="0" marL="457200" rtl="0" algn="ctr">
              <a:spcBef>
                <a:spcPts val="0"/>
              </a:spcBef>
              <a:spcAft>
                <a:spcPts val="0"/>
              </a:spcAft>
              <a:buNone/>
            </a:pPr>
            <a:r>
              <a:rPr b="1" lang="en" sz="1000">
                <a:latin typeface="Open Sans"/>
                <a:ea typeface="Open Sans"/>
                <a:cs typeface="Open Sans"/>
                <a:sym typeface="Open Sans"/>
              </a:rPr>
              <a:t>CNN(Old Model)</a:t>
            </a:r>
            <a:endParaRPr b="1" sz="1000">
              <a:latin typeface="Open Sans"/>
              <a:ea typeface="Open Sans"/>
              <a:cs typeface="Open Sans"/>
              <a:sym typeface="Open Sans"/>
            </a:endParaRPr>
          </a:p>
          <a:p>
            <a:pPr indent="-457200" lvl="0" marL="457200" rtl="0" algn="ctr">
              <a:spcBef>
                <a:spcPts val="0"/>
              </a:spcBef>
              <a:spcAft>
                <a:spcPts val="0"/>
              </a:spcAft>
              <a:buNone/>
            </a:pPr>
            <a:r>
              <a:rPr lang="en" sz="1000">
                <a:latin typeface="Open Sans"/>
                <a:ea typeface="Open Sans"/>
                <a:cs typeface="Open Sans"/>
                <a:sym typeface="Open Sans"/>
              </a:rPr>
              <a:t>MobileNetV2</a:t>
            </a:r>
            <a:endParaRPr sz="1000">
              <a:latin typeface="Open Sans"/>
              <a:ea typeface="Open Sans"/>
              <a:cs typeface="Open Sans"/>
              <a:sym typeface="Open Sans"/>
            </a:endParaRPr>
          </a:p>
        </p:txBody>
      </p:sp>
      <p:cxnSp>
        <p:nvCxnSpPr>
          <p:cNvPr id="418" name="Google Shape;418;p26"/>
          <p:cNvCxnSpPr/>
          <p:nvPr/>
        </p:nvCxnSpPr>
        <p:spPr>
          <a:xfrm>
            <a:off x="4141481" y="4257091"/>
            <a:ext cx="783300" cy="10800"/>
          </a:xfrm>
          <a:prstGeom prst="straightConnector1">
            <a:avLst/>
          </a:prstGeom>
          <a:noFill/>
          <a:ln cap="flat" cmpd="sng" w="28575">
            <a:solidFill>
              <a:srgbClr val="FFD966"/>
            </a:solidFill>
            <a:prstDash val="solid"/>
            <a:round/>
            <a:headEnd len="med" w="med" type="none"/>
            <a:tailEnd len="med" w="med" type="triangle"/>
          </a:ln>
        </p:spPr>
      </p:cxnSp>
      <p:pic>
        <p:nvPicPr>
          <p:cNvPr id="419" name="Google Shape;419;p26"/>
          <p:cNvPicPr preferRelativeResize="0"/>
          <p:nvPr/>
        </p:nvPicPr>
        <p:blipFill>
          <a:blip r:embed="rId8">
            <a:alphaModFix/>
          </a:blip>
          <a:stretch>
            <a:fillRect/>
          </a:stretch>
        </p:blipFill>
        <p:spPr>
          <a:xfrm>
            <a:off x="4972598" y="3844975"/>
            <a:ext cx="1466999" cy="831299"/>
          </a:xfrm>
          <a:prstGeom prst="rect">
            <a:avLst/>
          </a:prstGeom>
          <a:noFill/>
          <a:ln>
            <a:noFill/>
          </a:ln>
        </p:spPr>
      </p:pic>
      <p:sp>
        <p:nvSpPr>
          <p:cNvPr id="420" name="Google Shape;420;p26"/>
          <p:cNvSpPr txBox="1"/>
          <p:nvPr/>
        </p:nvSpPr>
        <p:spPr>
          <a:xfrm rot="17385">
            <a:off x="3944716" y="3812606"/>
            <a:ext cx="1127114" cy="450608"/>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latin typeface="Open Sans"/>
                <a:ea typeface="Open Sans"/>
                <a:cs typeface="Open Sans"/>
                <a:sym typeface="Open Sans"/>
              </a:rPr>
              <a:t>Feature Extraction</a:t>
            </a:r>
            <a:endParaRPr b="1" sz="1000">
              <a:latin typeface="Open Sans"/>
              <a:ea typeface="Open Sans"/>
              <a:cs typeface="Open Sans"/>
              <a:sym typeface="Open Sans"/>
            </a:endParaRPr>
          </a:p>
        </p:txBody>
      </p:sp>
      <p:sp>
        <p:nvSpPr>
          <p:cNvPr id="421" name="Google Shape;421;p26"/>
          <p:cNvSpPr txBox="1"/>
          <p:nvPr/>
        </p:nvSpPr>
        <p:spPr>
          <a:xfrm>
            <a:off x="5130474" y="3591225"/>
            <a:ext cx="1127400" cy="24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latin typeface="Open Sans"/>
                <a:ea typeface="Open Sans"/>
                <a:cs typeface="Open Sans"/>
                <a:sym typeface="Open Sans"/>
              </a:rPr>
              <a:t>SVM Classifier</a:t>
            </a:r>
            <a:endParaRPr b="1" sz="1000">
              <a:latin typeface="Open Sans"/>
              <a:ea typeface="Open Sans"/>
              <a:cs typeface="Open Sans"/>
              <a:sym typeface="Open Sans"/>
            </a:endParaRPr>
          </a:p>
        </p:txBody>
      </p:sp>
      <p:sp>
        <p:nvSpPr>
          <p:cNvPr id="422" name="Google Shape;422;p26"/>
          <p:cNvSpPr txBox="1"/>
          <p:nvPr/>
        </p:nvSpPr>
        <p:spPr>
          <a:xfrm>
            <a:off x="7337097" y="3838141"/>
            <a:ext cx="1467000" cy="7905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Open Sans"/>
                <a:ea typeface="Open Sans"/>
                <a:cs typeface="Open Sans"/>
                <a:sym typeface="Open Sans"/>
              </a:rPr>
              <a:t>% of Anthropophony</a:t>
            </a:r>
            <a:endParaRPr sz="1000">
              <a:latin typeface="Open Sans"/>
              <a:ea typeface="Open Sans"/>
              <a:cs typeface="Open Sans"/>
              <a:sym typeface="Open Sans"/>
            </a:endParaRPr>
          </a:p>
          <a:p>
            <a:pPr indent="0" lvl="0" marL="0" rtl="0" algn="l">
              <a:spcBef>
                <a:spcPts val="0"/>
              </a:spcBef>
              <a:spcAft>
                <a:spcPts val="0"/>
              </a:spcAft>
              <a:buNone/>
            </a:pPr>
            <a:r>
              <a:rPr lang="en" sz="1000">
                <a:latin typeface="Open Sans"/>
                <a:ea typeface="Open Sans"/>
                <a:cs typeface="Open Sans"/>
                <a:sym typeface="Open Sans"/>
              </a:rPr>
              <a:t>% of Biophony</a:t>
            </a:r>
            <a:endParaRPr sz="1000">
              <a:latin typeface="Open Sans"/>
              <a:ea typeface="Open Sans"/>
              <a:cs typeface="Open Sans"/>
              <a:sym typeface="Open Sans"/>
            </a:endParaRPr>
          </a:p>
          <a:p>
            <a:pPr indent="0" lvl="0" marL="0" rtl="0" algn="l">
              <a:spcBef>
                <a:spcPts val="0"/>
              </a:spcBef>
              <a:spcAft>
                <a:spcPts val="0"/>
              </a:spcAft>
              <a:buNone/>
            </a:pPr>
            <a:r>
              <a:rPr lang="en" sz="1000">
                <a:latin typeface="Open Sans"/>
                <a:ea typeface="Open Sans"/>
                <a:cs typeface="Open Sans"/>
                <a:sym typeface="Open Sans"/>
              </a:rPr>
              <a:t>% of Geophony</a:t>
            </a:r>
            <a:endParaRPr sz="1000">
              <a:latin typeface="Open Sans"/>
              <a:ea typeface="Open Sans"/>
              <a:cs typeface="Open Sans"/>
              <a:sym typeface="Open Sans"/>
            </a:endParaRPr>
          </a:p>
          <a:p>
            <a:pPr indent="0" lvl="0" marL="0" rtl="0" algn="l">
              <a:spcBef>
                <a:spcPts val="0"/>
              </a:spcBef>
              <a:spcAft>
                <a:spcPts val="0"/>
              </a:spcAft>
              <a:buNone/>
            </a:pPr>
            <a:r>
              <a:rPr lang="en" sz="1000">
                <a:latin typeface="Open Sans"/>
                <a:ea typeface="Open Sans"/>
                <a:cs typeface="Open Sans"/>
                <a:sym typeface="Open Sans"/>
              </a:rPr>
              <a:t>% of Interference</a:t>
            </a:r>
            <a:endParaRPr sz="1000">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2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Results: Old Model w/SVMs</a:t>
            </a:r>
            <a:endParaRPr/>
          </a:p>
        </p:txBody>
      </p:sp>
      <p:sp>
        <p:nvSpPr>
          <p:cNvPr id="428" name="Google Shape;428;p27"/>
          <p:cNvSpPr txBox="1"/>
          <p:nvPr>
            <p:ph idx="1" type="body"/>
          </p:nvPr>
        </p:nvSpPr>
        <p:spPr>
          <a:xfrm>
            <a:off x="1303800" y="1369275"/>
            <a:ext cx="7030500" cy="27081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Needed multi-labeled wav files, so we created a different SVM for each label</a:t>
            </a:r>
            <a:endParaRPr b="1"/>
          </a:p>
          <a:p>
            <a:pPr indent="-311150" lvl="0" marL="457200" rtl="0" algn="l">
              <a:spcBef>
                <a:spcPts val="0"/>
              </a:spcBef>
              <a:spcAft>
                <a:spcPts val="0"/>
              </a:spcAft>
              <a:buSzPts val="1300"/>
              <a:buChar char="●"/>
            </a:pPr>
            <a:r>
              <a:rPr lang="en"/>
              <a:t>Total class accuracies:</a:t>
            </a:r>
            <a:endParaRPr/>
          </a:p>
          <a:p>
            <a:pPr indent="-298450" lvl="1" marL="914400" rtl="0" algn="l">
              <a:spcBef>
                <a:spcPts val="0"/>
              </a:spcBef>
              <a:spcAft>
                <a:spcPts val="0"/>
              </a:spcAft>
              <a:buSzPts val="1100"/>
              <a:buChar char="○"/>
            </a:pPr>
            <a:r>
              <a:rPr lang="en"/>
              <a:t>Anthropophony: ~94.48%</a:t>
            </a:r>
            <a:endParaRPr/>
          </a:p>
          <a:p>
            <a:pPr indent="-298450" lvl="1" marL="914400" rtl="0" algn="l">
              <a:spcBef>
                <a:spcPts val="0"/>
              </a:spcBef>
              <a:spcAft>
                <a:spcPts val="0"/>
              </a:spcAft>
              <a:buSzPts val="1100"/>
              <a:buChar char="○"/>
            </a:pPr>
            <a:r>
              <a:rPr lang="en"/>
              <a:t>Biophony: ~87.29%</a:t>
            </a:r>
            <a:endParaRPr/>
          </a:p>
          <a:p>
            <a:pPr indent="-298450" lvl="1" marL="914400" rtl="0" algn="l">
              <a:spcBef>
                <a:spcPts val="0"/>
              </a:spcBef>
              <a:spcAft>
                <a:spcPts val="0"/>
              </a:spcAft>
              <a:buSzPts val="1100"/>
              <a:buChar char="○"/>
            </a:pPr>
            <a:r>
              <a:rPr lang="en"/>
              <a:t>Geophony: ~63.54%</a:t>
            </a:r>
            <a:endParaRPr/>
          </a:p>
          <a:p>
            <a:pPr indent="-298450" lvl="1" marL="914400" rtl="0" algn="l">
              <a:spcBef>
                <a:spcPts val="0"/>
              </a:spcBef>
              <a:spcAft>
                <a:spcPts val="0"/>
              </a:spcAft>
              <a:buSzPts val="1100"/>
              <a:buChar char="○"/>
            </a:pPr>
            <a:r>
              <a:rPr lang="en"/>
              <a:t>Interference: ~68.51%</a:t>
            </a:r>
            <a:endParaRPr/>
          </a:p>
        </p:txBody>
      </p:sp>
      <p:pic>
        <p:nvPicPr>
          <p:cNvPr id="429" name="Google Shape;429;p27"/>
          <p:cNvPicPr preferRelativeResize="0"/>
          <p:nvPr/>
        </p:nvPicPr>
        <p:blipFill>
          <a:blip r:embed="rId3">
            <a:alphaModFix/>
          </a:blip>
          <a:stretch>
            <a:fillRect/>
          </a:stretch>
        </p:blipFill>
        <p:spPr>
          <a:xfrm>
            <a:off x="75925" y="2909887"/>
            <a:ext cx="2214850" cy="1890725"/>
          </a:xfrm>
          <a:prstGeom prst="rect">
            <a:avLst/>
          </a:prstGeom>
          <a:noFill/>
          <a:ln>
            <a:noFill/>
          </a:ln>
        </p:spPr>
      </p:pic>
      <p:pic>
        <p:nvPicPr>
          <p:cNvPr id="430" name="Google Shape;430;p27"/>
          <p:cNvPicPr preferRelativeResize="0"/>
          <p:nvPr/>
        </p:nvPicPr>
        <p:blipFill>
          <a:blip r:embed="rId4">
            <a:alphaModFix/>
          </a:blip>
          <a:stretch>
            <a:fillRect/>
          </a:stretch>
        </p:blipFill>
        <p:spPr>
          <a:xfrm>
            <a:off x="2357150" y="2909901"/>
            <a:ext cx="2214850" cy="1890724"/>
          </a:xfrm>
          <a:prstGeom prst="rect">
            <a:avLst/>
          </a:prstGeom>
          <a:noFill/>
          <a:ln>
            <a:noFill/>
          </a:ln>
        </p:spPr>
      </p:pic>
      <p:pic>
        <p:nvPicPr>
          <p:cNvPr id="431" name="Google Shape;431;p27"/>
          <p:cNvPicPr preferRelativeResize="0"/>
          <p:nvPr/>
        </p:nvPicPr>
        <p:blipFill>
          <a:blip r:embed="rId5">
            <a:alphaModFix/>
          </a:blip>
          <a:stretch>
            <a:fillRect/>
          </a:stretch>
        </p:blipFill>
        <p:spPr>
          <a:xfrm>
            <a:off x="4612199" y="2909891"/>
            <a:ext cx="2214850" cy="1890733"/>
          </a:xfrm>
          <a:prstGeom prst="rect">
            <a:avLst/>
          </a:prstGeom>
          <a:noFill/>
          <a:ln>
            <a:noFill/>
          </a:ln>
        </p:spPr>
      </p:pic>
      <p:pic>
        <p:nvPicPr>
          <p:cNvPr id="432" name="Google Shape;432;p27"/>
          <p:cNvPicPr preferRelativeResize="0"/>
          <p:nvPr/>
        </p:nvPicPr>
        <p:blipFill>
          <a:blip r:embed="rId6">
            <a:alphaModFix/>
          </a:blip>
          <a:stretch>
            <a:fillRect/>
          </a:stretch>
        </p:blipFill>
        <p:spPr>
          <a:xfrm>
            <a:off x="6867243" y="2957517"/>
            <a:ext cx="2214850" cy="18907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2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Approach/Algorithm: YAMNet Model</a:t>
            </a:r>
            <a:endParaRPr/>
          </a:p>
        </p:txBody>
      </p:sp>
      <p:sp>
        <p:nvSpPr>
          <p:cNvPr id="438" name="Google Shape;438;p28"/>
          <p:cNvSpPr txBox="1"/>
          <p:nvPr>
            <p:ph idx="1" type="body"/>
          </p:nvPr>
        </p:nvSpPr>
        <p:spPr>
          <a:xfrm>
            <a:off x="1303800" y="1320000"/>
            <a:ext cx="7071900" cy="17649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We could also try with a new model, pre-trained on </a:t>
            </a:r>
            <a:r>
              <a:rPr lang="en"/>
              <a:t>other</a:t>
            </a:r>
            <a:r>
              <a:rPr lang="en"/>
              <a:t> data, and see how well we could do there.</a:t>
            </a:r>
            <a:endParaRPr/>
          </a:p>
          <a:p>
            <a:pPr indent="-311150" lvl="0" marL="457200" rtl="0" algn="l">
              <a:spcBef>
                <a:spcPts val="0"/>
              </a:spcBef>
              <a:spcAft>
                <a:spcPts val="0"/>
              </a:spcAft>
              <a:buSzPts val="1300"/>
              <a:buChar char="●"/>
            </a:pPr>
            <a:r>
              <a:rPr lang="en"/>
              <a:t>The YAMNet model is a deep net that predicts 521 audio event classes from the AudioSet-YouTube corpus. It employs the Mobilenet_v1 depthwise-separable convolution architecture.</a:t>
            </a:r>
            <a:endParaRPr/>
          </a:p>
          <a:p>
            <a:pPr indent="-311150" lvl="0" marL="457200" rtl="0" algn="l">
              <a:spcBef>
                <a:spcPts val="0"/>
              </a:spcBef>
              <a:spcAft>
                <a:spcPts val="0"/>
              </a:spcAft>
              <a:buSzPts val="1300"/>
              <a:buChar char="●"/>
            </a:pPr>
            <a:r>
              <a:rPr lang="en"/>
              <a:t>The goal is to see if we can still </a:t>
            </a:r>
            <a:r>
              <a:rPr lang="en"/>
              <a:t>achieve</a:t>
            </a:r>
            <a:r>
              <a:rPr lang="en"/>
              <a:t> high </a:t>
            </a:r>
            <a:r>
              <a:rPr lang="en"/>
              <a:t>accuracy</a:t>
            </a:r>
            <a:r>
              <a:rPr lang="en"/>
              <a:t> without the need to train - using our </a:t>
            </a:r>
            <a:r>
              <a:rPr lang="en"/>
              <a:t>limited</a:t>
            </a:r>
            <a:r>
              <a:rPr lang="en"/>
              <a:t> data.</a:t>
            </a:r>
            <a:endParaRPr/>
          </a:p>
        </p:txBody>
      </p:sp>
      <p:pic>
        <p:nvPicPr>
          <p:cNvPr id="439" name="Google Shape;439;p28"/>
          <p:cNvPicPr preferRelativeResize="0"/>
          <p:nvPr/>
        </p:nvPicPr>
        <p:blipFill>
          <a:blip r:embed="rId3">
            <a:alphaModFix/>
          </a:blip>
          <a:stretch>
            <a:fillRect/>
          </a:stretch>
        </p:blipFill>
        <p:spPr>
          <a:xfrm flipH="1">
            <a:off x="445403" y="3774475"/>
            <a:ext cx="1911700" cy="1208075"/>
          </a:xfrm>
          <a:prstGeom prst="rect">
            <a:avLst/>
          </a:prstGeom>
          <a:noFill/>
          <a:ln cap="flat" cmpd="sng" w="9525">
            <a:solidFill>
              <a:schemeClr val="dk2"/>
            </a:solidFill>
            <a:prstDash val="solid"/>
            <a:round/>
            <a:headEnd len="sm" w="sm" type="none"/>
            <a:tailEnd len="sm" w="sm" type="none"/>
          </a:ln>
        </p:spPr>
      </p:pic>
      <p:pic>
        <p:nvPicPr>
          <p:cNvPr id="440" name="Google Shape;440;p28"/>
          <p:cNvPicPr preferRelativeResize="0"/>
          <p:nvPr/>
        </p:nvPicPr>
        <p:blipFill>
          <a:blip r:embed="rId3">
            <a:alphaModFix/>
          </a:blip>
          <a:stretch>
            <a:fillRect/>
          </a:stretch>
        </p:blipFill>
        <p:spPr>
          <a:xfrm flipH="1" rot="10800000">
            <a:off x="565986" y="3622075"/>
            <a:ext cx="1911700" cy="1208075"/>
          </a:xfrm>
          <a:prstGeom prst="rect">
            <a:avLst/>
          </a:prstGeom>
          <a:noFill/>
          <a:ln cap="flat" cmpd="sng" w="9525">
            <a:solidFill>
              <a:schemeClr val="dk2"/>
            </a:solidFill>
            <a:prstDash val="solid"/>
            <a:round/>
            <a:headEnd len="sm" w="sm" type="none"/>
            <a:tailEnd len="sm" w="sm" type="none"/>
          </a:ln>
        </p:spPr>
      </p:pic>
      <p:pic>
        <p:nvPicPr>
          <p:cNvPr id="441" name="Google Shape;441;p28"/>
          <p:cNvPicPr preferRelativeResize="0"/>
          <p:nvPr/>
        </p:nvPicPr>
        <p:blipFill>
          <a:blip r:embed="rId3">
            <a:alphaModFix/>
          </a:blip>
          <a:stretch>
            <a:fillRect/>
          </a:stretch>
        </p:blipFill>
        <p:spPr>
          <a:xfrm flipH="1">
            <a:off x="686570" y="3469675"/>
            <a:ext cx="1911700" cy="1208075"/>
          </a:xfrm>
          <a:prstGeom prst="rect">
            <a:avLst/>
          </a:prstGeom>
          <a:noFill/>
          <a:ln cap="flat" cmpd="sng" w="9525">
            <a:solidFill>
              <a:schemeClr val="dk2"/>
            </a:solidFill>
            <a:prstDash val="solid"/>
            <a:round/>
            <a:headEnd len="sm" w="sm" type="none"/>
            <a:tailEnd len="sm" w="sm" type="none"/>
          </a:ln>
        </p:spPr>
      </p:pic>
      <p:pic>
        <p:nvPicPr>
          <p:cNvPr id="442" name="Google Shape;442;p28"/>
          <p:cNvPicPr preferRelativeResize="0"/>
          <p:nvPr/>
        </p:nvPicPr>
        <p:blipFill>
          <a:blip r:embed="rId3">
            <a:alphaModFix/>
          </a:blip>
          <a:stretch>
            <a:fillRect/>
          </a:stretch>
        </p:blipFill>
        <p:spPr>
          <a:xfrm>
            <a:off x="807152" y="3317275"/>
            <a:ext cx="1911700" cy="1208075"/>
          </a:xfrm>
          <a:prstGeom prst="rect">
            <a:avLst/>
          </a:prstGeom>
          <a:noFill/>
          <a:ln cap="flat" cmpd="sng" w="9525">
            <a:solidFill>
              <a:schemeClr val="dk2"/>
            </a:solidFill>
            <a:prstDash val="solid"/>
            <a:round/>
            <a:headEnd len="sm" w="sm" type="none"/>
            <a:tailEnd len="sm" w="sm" type="none"/>
          </a:ln>
        </p:spPr>
      </p:pic>
      <p:sp>
        <p:nvSpPr>
          <p:cNvPr id="443" name="Google Shape;443;p28"/>
          <p:cNvSpPr txBox="1"/>
          <p:nvPr/>
        </p:nvSpPr>
        <p:spPr>
          <a:xfrm>
            <a:off x="728857" y="3008700"/>
            <a:ext cx="1423500" cy="383400"/>
          </a:xfrm>
          <a:prstGeom prst="rect">
            <a:avLst/>
          </a:prstGeom>
          <a:noFill/>
          <a:ln>
            <a:noFill/>
          </a:ln>
        </p:spPr>
        <p:txBody>
          <a:bodyPr anchorCtr="0" anchor="t" bIns="91425" lIns="0" spcFirstLastPara="1" rIns="91425" wrap="square" tIns="91425">
            <a:noAutofit/>
          </a:bodyPr>
          <a:lstStyle/>
          <a:p>
            <a:pPr indent="-457200" lvl="0" marL="457200" rtl="0" algn="l">
              <a:spcBef>
                <a:spcPts val="0"/>
              </a:spcBef>
              <a:spcAft>
                <a:spcPts val="0"/>
              </a:spcAft>
              <a:buNone/>
            </a:pPr>
            <a:r>
              <a:rPr b="1" lang="en" sz="1000">
                <a:latin typeface="Open Sans"/>
                <a:ea typeface="Open Sans"/>
                <a:cs typeface="Open Sans"/>
                <a:sym typeface="Open Sans"/>
              </a:rPr>
              <a:t>Input</a:t>
            </a:r>
            <a:r>
              <a:rPr lang="en" sz="1000">
                <a:latin typeface="Open Sans"/>
                <a:ea typeface="Open Sans"/>
                <a:cs typeface="Open Sans"/>
                <a:sym typeface="Open Sans"/>
              </a:rPr>
              <a:t>: 1 min wav files</a:t>
            </a:r>
            <a:endParaRPr sz="1000">
              <a:latin typeface="Open Sans"/>
              <a:ea typeface="Open Sans"/>
              <a:cs typeface="Open Sans"/>
              <a:sym typeface="Open Sans"/>
            </a:endParaRPr>
          </a:p>
        </p:txBody>
      </p:sp>
      <p:pic>
        <p:nvPicPr>
          <p:cNvPr id="444" name="Google Shape;444;p28"/>
          <p:cNvPicPr preferRelativeResize="0"/>
          <p:nvPr/>
        </p:nvPicPr>
        <p:blipFill>
          <a:blip r:embed="rId4">
            <a:alphaModFix/>
          </a:blip>
          <a:stretch>
            <a:fillRect/>
          </a:stretch>
        </p:blipFill>
        <p:spPr>
          <a:xfrm>
            <a:off x="3322210" y="3502765"/>
            <a:ext cx="1466986" cy="1350984"/>
          </a:xfrm>
          <a:prstGeom prst="rect">
            <a:avLst/>
          </a:prstGeom>
          <a:noFill/>
          <a:ln>
            <a:noFill/>
          </a:ln>
        </p:spPr>
      </p:pic>
      <p:cxnSp>
        <p:nvCxnSpPr>
          <p:cNvPr id="445" name="Google Shape;445;p28"/>
          <p:cNvCxnSpPr/>
          <p:nvPr/>
        </p:nvCxnSpPr>
        <p:spPr>
          <a:xfrm>
            <a:off x="2813761" y="4178268"/>
            <a:ext cx="462300" cy="0"/>
          </a:xfrm>
          <a:prstGeom prst="straightConnector1">
            <a:avLst/>
          </a:prstGeom>
          <a:noFill/>
          <a:ln cap="flat" cmpd="sng" w="28575">
            <a:solidFill>
              <a:srgbClr val="E06666"/>
            </a:solidFill>
            <a:prstDash val="solid"/>
            <a:round/>
            <a:headEnd len="med" w="med" type="none"/>
            <a:tailEnd len="med" w="med" type="triangle"/>
          </a:ln>
        </p:spPr>
      </p:cxnSp>
      <p:sp>
        <p:nvSpPr>
          <p:cNvPr id="446" name="Google Shape;446;p28"/>
          <p:cNvSpPr txBox="1"/>
          <p:nvPr/>
        </p:nvSpPr>
        <p:spPr>
          <a:xfrm>
            <a:off x="3420138" y="3090175"/>
            <a:ext cx="1271100" cy="587700"/>
          </a:xfrm>
          <a:prstGeom prst="rect">
            <a:avLst/>
          </a:prstGeom>
          <a:noFill/>
          <a:ln>
            <a:noFill/>
          </a:ln>
        </p:spPr>
        <p:txBody>
          <a:bodyPr anchorCtr="0" anchor="t" bIns="91425" lIns="0" spcFirstLastPara="1" rIns="91425" wrap="square" tIns="91425">
            <a:noAutofit/>
          </a:bodyPr>
          <a:lstStyle/>
          <a:p>
            <a:pPr indent="-457200" lvl="0" marL="457200" rtl="0" algn="ctr">
              <a:spcBef>
                <a:spcPts val="0"/>
              </a:spcBef>
              <a:spcAft>
                <a:spcPts val="0"/>
              </a:spcAft>
              <a:buNone/>
            </a:pPr>
            <a:r>
              <a:rPr b="1" lang="en" sz="1000">
                <a:latin typeface="Open Sans"/>
                <a:ea typeface="Open Sans"/>
                <a:cs typeface="Open Sans"/>
                <a:sym typeface="Open Sans"/>
              </a:rPr>
              <a:t>CNN</a:t>
            </a:r>
            <a:endParaRPr b="1" sz="1000">
              <a:latin typeface="Open Sans"/>
              <a:ea typeface="Open Sans"/>
              <a:cs typeface="Open Sans"/>
              <a:sym typeface="Open Sans"/>
            </a:endParaRPr>
          </a:p>
          <a:p>
            <a:pPr indent="-457200" lvl="0" marL="457200" rtl="0" algn="ctr">
              <a:spcBef>
                <a:spcPts val="0"/>
              </a:spcBef>
              <a:spcAft>
                <a:spcPts val="0"/>
              </a:spcAft>
              <a:buNone/>
            </a:pPr>
            <a:r>
              <a:rPr lang="en" sz="1000">
                <a:latin typeface="Open Sans"/>
                <a:ea typeface="Open Sans"/>
                <a:cs typeface="Open Sans"/>
                <a:sym typeface="Open Sans"/>
              </a:rPr>
              <a:t>YAMNet Model</a:t>
            </a:r>
            <a:endParaRPr sz="1000">
              <a:latin typeface="Open Sans"/>
              <a:ea typeface="Open Sans"/>
              <a:cs typeface="Open Sans"/>
              <a:sym typeface="Open Sans"/>
            </a:endParaRPr>
          </a:p>
        </p:txBody>
      </p:sp>
      <p:pic>
        <p:nvPicPr>
          <p:cNvPr id="447" name="Google Shape;447;p28"/>
          <p:cNvPicPr preferRelativeResize="0"/>
          <p:nvPr/>
        </p:nvPicPr>
        <p:blipFill rotWithShape="1">
          <a:blip r:embed="rId4">
            <a:alphaModFix/>
          </a:blip>
          <a:srcRect b="0" l="76046" r="0" t="0"/>
          <a:stretch/>
        </p:blipFill>
        <p:spPr>
          <a:xfrm>
            <a:off x="5300323" y="3502775"/>
            <a:ext cx="351400" cy="1350975"/>
          </a:xfrm>
          <a:prstGeom prst="rect">
            <a:avLst/>
          </a:prstGeom>
          <a:noFill/>
          <a:ln>
            <a:noFill/>
          </a:ln>
        </p:spPr>
      </p:pic>
      <p:cxnSp>
        <p:nvCxnSpPr>
          <p:cNvPr id="448" name="Google Shape;448;p28"/>
          <p:cNvCxnSpPr/>
          <p:nvPr/>
        </p:nvCxnSpPr>
        <p:spPr>
          <a:xfrm>
            <a:off x="4940003" y="4184450"/>
            <a:ext cx="251700" cy="0"/>
          </a:xfrm>
          <a:prstGeom prst="straightConnector1">
            <a:avLst/>
          </a:prstGeom>
          <a:noFill/>
          <a:ln cap="flat" cmpd="sng" w="28575">
            <a:solidFill>
              <a:srgbClr val="FFD966"/>
            </a:solidFill>
            <a:prstDash val="solid"/>
            <a:round/>
            <a:headEnd len="med" w="med" type="none"/>
            <a:tailEnd len="med" w="med" type="none"/>
          </a:ln>
        </p:spPr>
      </p:cxnSp>
      <p:cxnSp>
        <p:nvCxnSpPr>
          <p:cNvPr id="449" name="Google Shape;449;p28"/>
          <p:cNvCxnSpPr/>
          <p:nvPr/>
        </p:nvCxnSpPr>
        <p:spPr>
          <a:xfrm rot="5400000">
            <a:off x="4940003" y="4184450"/>
            <a:ext cx="251700" cy="0"/>
          </a:xfrm>
          <a:prstGeom prst="straightConnector1">
            <a:avLst/>
          </a:prstGeom>
          <a:noFill/>
          <a:ln cap="flat" cmpd="sng" w="28575">
            <a:solidFill>
              <a:srgbClr val="FFD966"/>
            </a:solidFill>
            <a:prstDash val="solid"/>
            <a:round/>
            <a:headEnd len="med" w="med" type="none"/>
            <a:tailEnd len="med" w="med" type="none"/>
          </a:ln>
        </p:spPr>
      </p:cxnSp>
      <p:sp>
        <p:nvSpPr>
          <p:cNvPr id="450" name="Google Shape;450;p28"/>
          <p:cNvSpPr txBox="1"/>
          <p:nvPr/>
        </p:nvSpPr>
        <p:spPr>
          <a:xfrm>
            <a:off x="4787225" y="3262975"/>
            <a:ext cx="1377600" cy="587700"/>
          </a:xfrm>
          <a:prstGeom prst="rect">
            <a:avLst/>
          </a:prstGeom>
          <a:noFill/>
          <a:ln>
            <a:noFill/>
          </a:ln>
        </p:spPr>
        <p:txBody>
          <a:bodyPr anchorCtr="0" anchor="t" bIns="91425" lIns="0" spcFirstLastPara="1" rIns="91425" wrap="square" tIns="91425">
            <a:noAutofit/>
          </a:bodyPr>
          <a:lstStyle/>
          <a:p>
            <a:pPr indent="-457200" lvl="0" marL="457200" rtl="0" algn="ctr">
              <a:spcBef>
                <a:spcPts val="0"/>
              </a:spcBef>
              <a:spcAft>
                <a:spcPts val="0"/>
              </a:spcAft>
              <a:buNone/>
            </a:pPr>
            <a:r>
              <a:rPr b="1" lang="en" sz="1000">
                <a:latin typeface="Open Sans"/>
                <a:ea typeface="Open Sans"/>
                <a:cs typeface="Open Sans"/>
                <a:sym typeface="Open Sans"/>
              </a:rPr>
              <a:t>Our Output Layer</a:t>
            </a:r>
            <a:endParaRPr b="1" sz="1000">
              <a:latin typeface="Open Sans"/>
              <a:ea typeface="Open Sans"/>
              <a:cs typeface="Open Sans"/>
              <a:sym typeface="Open Sans"/>
            </a:endParaRPr>
          </a:p>
          <a:p>
            <a:pPr indent="-457200" lvl="0" marL="457200" rtl="0" algn="ctr">
              <a:spcBef>
                <a:spcPts val="0"/>
              </a:spcBef>
              <a:spcAft>
                <a:spcPts val="0"/>
              </a:spcAft>
              <a:buNone/>
            </a:pPr>
            <a:r>
              <a:rPr lang="en" sz="1000">
                <a:latin typeface="Open Sans"/>
                <a:ea typeface="Open Sans"/>
                <a:cs typeface="Open Sans"/>
                <a:sym typeface="Open Sans"/>
              </a:rPr>
              <a:t>With 4 classes</a:t>
            </a:r>
            <a:endParaRPr sz="1000">
              <a:latin typeface="Open Sans"/>
              <a:ea typeface="Open Sans"/>
              <a:cs typeface="Open Sans"/>
              <a:sym typeface="Open Sans"/>
            </a:endParaRPr>
          </a:p>
        </p:txBody>
      </p:sp>
      <p:cxnSp>
        <p:nvCxnSpPr>
          <p:cNvPr id="451" name="Google Shape;451;p28"/>
          <p:cNvCxnSpPr/>
          <p:nvPr/>
        </p:nvCxnSpPr>
        <p:spPr>
          <a:xfrm>
            <a:off x="5854803" y="4165489"/>
            <a:ext cx="930300" cy="0"/>
          </a:xfrm>
          <a:prstGeom prst="straightConnector1">
            <a:avLst/>
          </a:prstGeom>
          <a:noFill/>
          <a:ln cap="flat" cmpd="sng" w="28575">
            <a:solidFill>
              <a:srgbClr val="93C47D"/>
            </a:solidFill>
            <a:prstDash val="solid"/>
            <a:round/>
            <a:headEnd len="med" w="med" type="none"/>
            <a:tailEnd len="med" w="med" type="triangle"/>
          </a:ln>
        </p:spPr>
      </p:cxnSp>
      <p:sp>
        <p:nvSpPr>
          <p:cNvPr id="452" name="Google Shape;452;p28"/>
          <p:cNvSpPr txBox="1"/>
          <p:nvPr/>
        </p:nvSpPr>
        <p:spPr>
          <a:xfrm>
            <a:off x="5676203" y="4139399"/>
            <a:ext cx="1215300" cy="28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latin typeface="Open Sans"/>
                <a:ea typeface="Open Sans"/>
                <a:cs typeface="Open Sans"/>
                <a:sym typeface="Open Sans"/>
              </a:rPr>
              <a:t>Classification</a:t>
            </a:r>
            <a:endParaRPr b="1" sz="1100">
              <a:latin typeface="Open Sans"/>
              <a:ea typeface="Open Sans"/>
              <a:cs typeface="Open Sans"/>
              <a:sym typeface="Open Sans"/>
            </a:endParaRPr>
          </a:p>
          <a:p>
            <a:pPr indent="0" lvl="0" marL="0" rtl="0" algn="ctr">
              <a:spcBef>
                <a:spcPts val="0"/>
              </a:spcBef>
              <a:spcAft>
                <a:spcPts val="0"/>
              </a:spcAft>
              <a:buNone/>
            </a:pPr>
            <a:r>
              <a:t/>
            </a:r>
            <a:endParaRPr b="1" sz="1100">
              <a:latin typeface="Open Sans"/>
              <a:ea typeface="Open Sans"/>
              <a:cs typeface="Open Sans"/>
              <a:sym typeface="Open Sans"/>
            </a:endParaRPr>
          </a:p>
        </p:txBody>
      </p:sp>
      <p:sp>
        <p:nvSpPr>
          <p:cNvPr id="453" name="Google Shape;453;p28"/>
          <p:cNvSpPr txBox="1"/>
          <p:nvPr/>
        </p:nvSpPr>
        <p:spPr>
          <a:xfrm>
            <a:off x="6931850" y="3722667"/>
            <a:ext cx="1810200" cy="9066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Open Sans"/>
                <a:ea typeface="Open Sans"/>
                <a:cs typeface="Open Sans"/>
                <a:sym typeface="Open Sans"/>
              </a:rPr>
              <a:t>% of Anthropophony</a:t>
            </a:r>
            <a:endParaRPr sz="1200">
              <a:latin typeface="Open Sans"/>
              <a:ea typeface="Open Sans"/>
              <a:cs typeface="Open Sans"/>
              <a:sym typeface="Open Sans"/>
            </a:endParaRPr>
          </a:p>
          <a:p>
            <a:pPr indent="0" lvl="0" marL="0" rtl="0" algn="l">
              <a:spcBef>
                <a:spcPts val="0"/>
              </a:spcBef>
              <a:spcAft>
                <a:spcPts val="0"/>
              </a:spcAft>
              <a:buNone/>
            </a:pPr>
            <a:r>
              <a:rPr lang="en" sz="1200">
                <a:latin typeface="Open Sans"/>
                <a:ea typeface="Open Sans"/>
                <a:cs typeface="Open Sans"/>
                <a:sym typeface="Open Sans"/>
              </a:rPr>
              <a:t>% of Biophony</a:t>
            </a:r>
            <a:endParaRPr sz="1200">
              <a:latin typeface="Open Sans"/>
              <a:ea typeface="Open Sans"/>
              <a:cs typeface="Open Sans"/>
              <a:sym typeface="Open Sans"/>
            </a:endParaRPr>
          </a:p>
          <a:p>
            <a:pPr indent="0" lvl="0" marL="0" rtl="0" algn="l">
              <a:spcBef>
                <a:spcPts val="0"/>
              </a:spcBef>
              <a:spcAft>
                <a:spcPts val="0"/>
              </a:spcAft>
              <a:buNone/>
            </a:pPr>
            <a:r>
              <a:rPr lang="en" sz="1200">
                <a:latin typeface="Open Sans"/>
                <a:ea typeface="Open Sans"/>
                <a:cs typeface="Open Sans"/>
                <a:sym typeface="Open Sans"/>
              </a:rPr>
              <a:t>% of Geophony</a:t>
            </a:r>
            <a:endParaRPr sz="1200">
              <a:latin typeface="Open Sans"/>
              <a:ea typeface="Open Sans"/>
              <a:cs typeface="Open Sans"/>
              <a:sym typeface="Open Sans"/>
            </a:endParaRPr>
          </a:p>
          <a:p>
            <a:pPr indent="0" lvl="0" marL="0" rtl="0" algn="l">
              <a:spcBef>
                <a:spcPts val="0"/>
              </a:spcBef>
              <a:spcAft>
                <a:spcPts val="0"/>
              </a:spcAft>
              <a:buNone/>
            </a:pPr>
            <a:r>
              <a:rPr lang="en" sz="1200">
                <a:latin typeface="Open Sans"/>
                <a:ea typeface="Open Sans"/>
                <a:cs typeface="Open Sans"/>
                <a:sym typeface="Open Sans"/>
              </a:rPr>
              <a:t>% of Interference</a:t>
            </a:r>
            <a:endParaRPr sz="1200">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29"/>
          <p:cNvSpPr txBox="1"/>
          <p:nvPr>
            <p:ph type="title"/>
          </p:nvPr>
        </p:nvSpPr>
        <p:spPr>
          <a:xfrm>
            <a:off x="1268675"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 </a:t>
            </a:r>
            <a:r>
              <a:rPr lang="en"/>
              <a:t>YAMNet - Single File Predictions</a:t>
            </a:r>
            <a:endParaRPr/>
          </a:p>
        </p:txBody>
      </p:sp>
      <p:pic>
        <p:nvPicPr>
          <p:cNvPr id="459" name="Google Shape;459;p29"/>
          <p:cNvPicPr preferRelativeResize="0"/>
          <p:nvPr/>
        </p:nvPicPr>
        <p:blipFill>
          <a:blip r:embed="rId3">
            <a:alphaModFix/>
          </a:blip>
          <a:stretch>
            <a:fillRect/>
          </a:stretch>
        </p:blipFill>
        <p:spPr>
          <a:xfrm>
            <a:off x="4639900" y="1597875"/>
            <a:ext cx="3470307" cy="1206050"/>
          </a:xfrm>
          <a:prstGeom prst="rect">
            <a:avLst/>
          </a:prstGeom>
          <a:noFill/>
          <a:ln cap="flat" cmpd="sng" w="9525">
            <a:solidFill>
              <a:schemeClr val="dk2"/>
            </a:solidFill>
            <a:prstDash val="solid"/>
            <a:round/>
            <a:headEnd len="sm" w="sm" type="none"/>
            <a:tailEnd len="sm" w="sm" type="none"/>
          </a:ln>
        </p:spPr>
      </p:pic>
      <p:pic>
        <p:nvPicPr>
          <p:cNvPr id="460" name="Google Shape;460;p29" title="s2lam038_230819_2023-08-19_10-00.WAV">
            <a:hlinkClick r:id="rId4"/>
          </p:cNvPr>
          <p:cNvPicPr preferRelativeResize="0"/>
          <p:nvPr/>
        </p:nvPicPr>
        <p:blipFill>
          <a:blip r:embed="rId5">
            <a:alphaModFix/>
          </a:blip>
          <a:stretch>
            <a:fillRect/>
          </a:stretch>
        </p:blipFill>
        <p:spPr>
          <a:xfrm>
            <a:off x="4639888" y="1597875"/>
            <a:ext cx="457200" cy="457200"/>
          </a:xfrm>
          <a:prstGeom prst="rect">
            <a:avLst/>
          </a:prstGeom>
          <a:noFill/>
          <a:ln>
            <a:noFill/>
          </a:ln>
        </p:spPr>
      </p:pic>
      <p:pic>
        <p:nvPicPr>
          <p:cNvPr id="461" name="Google Shape;461;p29"/>
          <p:cNvPicPr preferRelativeResize="0"/>
          <p:nvPr/>
        </p:nvPicPr>
        <p:blipFill>
          <a:blip r:embed="rId6">
            <a:alphaModFix/>
          </a:blip>
          <a:stretch>
            <a:fillRect/>
          </a:stretch>
        </p:blipFill>
        <p:spPr>
          <a:xfrm>
            <a:off x="1004237" y="2933925"/>
            <a:ext cx="7135525" cy="2010025"/>
          </a:xfrm>
          <a:prstGeom prst="rect">
            <a:avLst/>
          </a:prstGeom>
          <a:noFill/>
          <a:ln>
            <a:noFill/>
          </a:ln>
        </p:spPr>
      </p:pic>
      <p:sp>
        <p:nvSpPr>
          <p:cNvPr id="462" name="Google Shape;462;p29"/>
          <p:cNvSpPr txBox="1"/>
          <p:nvPr/>
        </p:nvSpPr>
        <p:spPr>
          <a:xfrm>
            <a:off x="1268675" y="1597875"/>
            <a:ext cx="2980200" cy="7851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chemeClr val="dk2"/>
              </a:buClr>
              <a:buSzPts val="1300"/>
              <a:buFont typeface="Nunito"/>
              <a:buChar char="●"/>
            </a:pPr>
            <a:r>
              <a:rPr lang="en" sz="1300">
                <a:solidFill>
                  <a:schemeClr val="dk2"/>
                </a:solidFill>
                <a:latin typeface="Nunito"/>
                <a:ea typeface="Nunito"/>
                <a:cs typeface="Nunito"/>
                <a:sym typeface="Nunito"/>
              </a:rPr>
              <a:t>1 minute wav file as input</a:t>
            </a:r>
            <a:endParaRPr sz="1300">
              <a:solidFill>
                <a:schemeClr val="dk2"/>
              </a:solidFill>
              <a:latin typeface="Nunito"/>
              <a:ea typeface="Nunito"/>
              <a:cs typeface="Nunito"/>
              <a:sym typeface="Nunito"/>
            </a:endParaRPr>
          </a:p>
          <a:p>
            <a:pPr indent="0" lvl="0" marL="457200" rtl="0" algn="l">
              <a:spcBef>
                <a:spcPts val="0"/>
              </a:spcBef>
              <a:spcAft>
                <a:spcPts val="0"/>
              </a:spcAft>
              <a:buNone/>
            </a:pPr>
            <a:r>
              <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Char char="●"/>
            </a:pPr>
            <a:r>
              <a:rPr lang="en" sz="1300">
                <a:solidFill>
                  <a:schemeClr val="dk2"/>
                </a:solidFill>
                <a:latin typeface="Nunito"/>
                <a:ea typeface="Nunito"/>
                <a:cs typeface="Nunito"/>
                <a:sym typeface="Nunito"/>
              </a:rPr>
              <a:t>1 classification per 0.5 seconds</a:t>
            </a:r>
            <a:endParaRPr sz="1300">
              <a:solidFill>
                <a:schemeClr val="dk2"/>
              </a:solidFill>
              <a:latin typeface="Nunito"/>
              <a:ea typeface="Nunito"/>
              <a:cs typeface="Nunito"/>
              <a:sym typeface="Nuni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pic>
        <p:nvPicPr>
          <p:cNvPr id="467" name="Google Shape;467;p30"/>
          <p:cNvPicPr preferRelativeResize="0"/>
          <p:nvPr/>
        </p:nvPicPr>
        <p:blipFill rotWithShape="1">
          <a:blip r:embed="rId3">
            <a:alphaModFix/>
          </a:blip>
          <a:srcRect b="0" l="0" r="1224" t="0"/>
          <a:stretch/>
        </p:blipFill>
        <p:spPr>
          <a:xfrm>
            <a:off x="1694863" y="1323125"/>
            <a:ext cx="5754274" cy="3718450"/>
          </a:xfrm>
          <a:prstGeom prst="rect">
            <a:avLst/>
          </a:prstGeom>
          <a:noFill/>
          <a:ln>
            <a:noFill/>
          </a:ln>
        </p:spPr>
      </p:pic>
      <p:sp>
        <p:nvSpPr>
          <p:cNvPr id="468" name="Google Shape;468;p30"/>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Results: YAMNet - 380 File Predictions</a:t>
            </a:r>
            <a:endParaRPr/>
          </a:p>
          <a:p>
            <a:pPr indent="0" lvl="0" marL="0" rtl="0" algn="l">
              <a:spcBef>
                <a:spcPts val="0"/>
              </a:spcBef>
              <a:spcAft>
                <a:spcPts val="0"/>
              </a:spcAft>
              <a:buNone/>
            </a:pPr>
            <a:r>
              <a:rPr lang="en" sz="1577"/>
              <a:t>Without Noise Reduction</a:t>
            </a:r>
            <a:endParaRPr sz="1577"/>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31"/>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Results: YAMNet - 380 File Predictions</a:t>
            </a:r>
            <a:endParaRPr/>
          </a:p>
          <a:p>
            <a:pPr indent="0" lvl="0" marL="0" rtl="0" algn="l">
              <a:spcBef>
                <a:spcPts val="0"/>
              </a:spcBef>
              <a:spcAft>
                <a:spcPts val="0"/>
              </a:spcAft>
              <a:buNone/>
            </a:pPr>
            <a:r>
              <a:rPr lang="en" sz="1577"/>
              <a:t>With Noise Reduction</a:t>
            </a:r>
            <a:endParaRPr sz="1577"/>
          </a:p>
        </p:txBody>
      </p:sp>
      <p:pic>
        <p:nvPicPr>
          <p:cNvPr id="474" name="Google Shape;474;p31"/>
          <p:cNvPicPr preferRelativeResize="0"/>
          <p:nvPr/>
        </p:nvPicPr>
        <p:blipFill>
          <a:blip r:embed="rId3">
            <a:alphaModFix/>
          </a:blip>
          <a:stretch>
            <a:fillRect/>
          </a:stretch>
        </p:blipFill>
        <p:spPr>
          <a:xfrm>
            <a:off x="1492625" y="1325100"/>
            <a:ext cx="6158749" cy="3818400"/>
          </a:xfrm>
          <a:prstGeom prst="rect">
            <a:avLst/>
          </a:prstGeom>
          <a:noFill/>
          <a:ln>
            <a:noFill/>
          </a:ln>
        </p:spPr>
      </p:pic>
      <p:sp>
        <p:nvSpPr>
          <p:cNvPr id="475" name="Google Shape;475;p31"/>
          <p:cNvSpPr/>
          <p:nvPr/>
        </p:nvSpPr>
        <p:spPr>
          <a:xfrm>
            <a:off x="2956025" y="1662775"/>
            <a:ext cx="325200" cy="11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Introduction: Background</a:t>
            </a:r>
            <a:endParaRPr/>
          </a:p>
        </p:txBody>
      </p:sp>
      <p:sp>
        <p:nvSpPr>
          <p:cNvPr id="284" name="Google Shape;284;p14"/>
          <p:cNvSpPr txBox="1"/>
          <p:nvPr>
            <p:ph idx="1" type="body"/>
          </p:nvPr>
        </p:nvSpPr>
        <p:spPr>
          <a:xfrm>
            <a:off x="1303800" y="1380450"/>
            <a:ext cx="7030500" cy="278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t>BioSoundSCape:</a:t>
            </a:r>
            <a:r>
              <a:rPr lang="en" sz="1500"/>
              <a:t> Connecting acoustics and remote sensing to study </a:t>
            </a:r>
            <a:r>
              <a:rPr lang="en" sz="1500"/>
              <a:t>habitat-animal</a:t>
            </a:r>
            <a:r>
              <a:rPr lang="en" sz="1500"/>
              <a:t> diversity across environmental gradients.</a:t>
            </a:r>
            <a:endParaRPr sz="1500"/>
          </a:p>
          <a:p>
            <a:pPr indent="-323850" lvl="0" marL="457200" rtl="0" algn="l">
              <a:spcBef>
                <a:spcPts val="1200"/>
              </a:spcBef>
              <a:spcAft>
                <a:spcPts val="0"/>
              </a:spcAft>
              <a:buSzPts val="1500"/>
              <a:buChar char="●"/>
            </a:pPr>
            <a:r>
              <a:rPr lang="en" sz="1500"/>
              <a:t>Using soundscape classification with convolutional neural networks (CNN) reveals temporal and geographic patterns in </a:t>
            </a:r>
            <a:r>
              <a:rPr lang="en" sz="1500"/>
              <a:t>eco-acoustic</a:t>
            </a:r>
            <a:r>
              <a:rPr lang="en" sz="1500"/>
              <a:t> data.</a:t>
            </a:r>
            <a:endParaRPr sz="1500"/>
          </a:p>
          <a:p>
            <a:pPr indent="0" lvl="0" marL="0" rtl="0" algn="l">
              <a:spcBef>
                <a:spcPts val="1200"/>
              </a:spcBef>
              <a:spcAft>
                <a:spcPts val="0"/>
              </a:spcAft>
              <a:buNone/>
            </a:pPr>
            <a:r>
              <a:t/>
            </a:r>
            <a:endParaRPr sz="1500"/>
          </a:p>
          <a:p>
            <a:pPr indent="0" lvl="0" marL="0" rtl="0" algn="l">
              <a:spcBef>
                <a:spcPts val="1200"/>
              </a:spcBef>
              <a:spcAft>
                <a:spcPts val="0"/>
              </a:spcAft>
              <a:buNone/>
            </a:pPr>
            <a:r>
              <a:rPr lang="en" sz="1500"/>
              <a:t>Previous renditions of this project created a CNN to detect components in wav files collected all over Sonoma County.</a:t>
            </a:r>
            <a:endParaRPr sz="1500"/>
          </a:p>
          <a:p>
            <a:pPr indent="0" lvl="0" marL="0" rtl="0" algn="l">
              <a:spcBef>
                <a:spcPts val="1200"/>
              </a:spcBef>
              <a:spcAft>
                <a:spcPts val="1200"/>
              </a:spcAft>
              <a:buNone/>
            </a:pPr>
            <a:r>
              <a:t/>
            </a:r>
            <a:endParaRPr sz="1500"/>
          </a:p>
        </p:txBody>
      </p:sp>
      <p:pic>
        <p:nvPicPr>
          <p:cNvPr id="285" name="Google Shape;285;p14"/>
          <p:cNvPicPr preferRelativeResize="0"/>
          <p:nvPr/>
        </p:nvPicPr>
        <p:blipFill>
          <a:blip r:embed="rId3">
            <a:alphaModFix/>
          </a:blip>
          <a:stretch>
            <a:fillRect/>
          </a:stretch>
        </p:blipFill>
        <p:spPr>
          <a:xfrm>
            <a:off x="0" y="4255375"/>
            <a:ext cx="9144115" cy="884050"/>
          </a:xfrm>
          <a:prstGeom prst="rect">
            <a:avLst/>
          </a:prstGeom>
          <a:noFill/>
          <a:ln cap="flat" cmpd="sng" w="19050">
            <a:solidFill>
              <a:schemeClr val="lt2"/>
            </a:solidFill>
            <a:prstDash val="solid"/>
            <a:round/>
            <a:headEnd len="sm" w="sm" type="none"/>
            <a:tailEnd len="sm" w="sm" type="none"/>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32"/>
          <p:cNvSpPr txBox="1"/>
          <p:nvPr>
            <p:ph idx="1" type="body"/>
          </p:nvPr>
        </p:nvSpPr>
        <p:spPr>
          <a:xfrm>
            <a:off x="1303800" y="1456650"/>
            <a:ext cx="7030500" cy="3111000"/>
          </a:xfrm>
          <a:prstGeom prst="rect">
            <a:avLst/>
          </a:prstGeom>
        </p:spPr>
        <p:txBody>
          <a:bodyPr anchorCtr="0" anchor="t" bIns="91425" lIns="91425" spcFirstLastPara="1" rIns="91425" wrap="square" tIns="91425">
            <a:normAutofit/>
          </a:bodyPr>
          <a:lstStyle/>
          <a:p>
            <a:pPr indent="-323850" lvl="0" marL="457200" rtl="0" algn="l">
              <a:lnSpc>
                <a:spcPct val="150000"/>
              </a:lnSpc>
              <a:spcBef>
                <a:spcPts val="0"/>
              </a:spcBef>
              <a:spcAft>
                <a:spcPts val="0"/>
              </a:spcAft>
              <a:buSzPts val="1500"/>
              <a:buChar char="●"/>
            </a:pPr>
            <a:r>
              <a:rPr lang="en" sz="1500"/>
              <a:t>Old Model:</a:t>
            </a:r>
            <a:endParaRPr sz="1500"/>
          </a:p>
          <a:p>
            <a:pPr indent="-311150" lvl="1" marL="914400" rtl="0" algn="l">
              <a:lnSpc>
                <a:spcPct val="150000"/>
              </a:lnSpc>
              <a:spcBef>
                <a:spcPts val="0"/>
              </a:spcBef>
              <a:spcAft>
                <a:spcPts val="0"/>
              </a:spcAft>
              <a:buSzPts val="1300"/>
              <a:buChar char="○"/>
            </a:pPr>
            <a:r>
              <a:rPr lang="en" sz="1300"/>
              <a:t>Worked well with Sonoma County data but, not with the new data.</a:t>
            </a:r>
            <a:endParaRPr sz="1300"/>
          </a:p>
          <a:p>
            <a:pPr indent="-323850" lvl="0" marL="457200" rtl="0" algn="l">
              <a:lnSpc>
                <a:spcPct val="150000"/>
              </a:lnSpc>
              <a:spcBef>
                <a:spcPts val="0"/>
              </a:spcBef>
              <a:spcAft>
                <a:spcPts val="0"/>
              </a:spcAft>
              <a:buSzPts val="1500"/>
              <a:buChar char="●"/>
            </a:pPr>
            <a:r>
              <a:rPr lang="en" sz="1500"/>
              <a:t>Old model with SVM classifier:</a:t>
            </a:r>
            <a:endParaRPr sz="1500"/>
          </a:p>
          <a:p>
            <a:pPr indent="-311150" lvl="1" marL="914400" rtl="0" algn="l">
              <a:lnSpc>
                <a:spcPct val="150000"/>
              </a:lnSpc>
              <a:spcBef>
                <a:spcPts val="0"/>
              </a:spcBef>
              <a:spcAft>
                <a:spcPts val="0"/>
              </a:spcAft>
              <a:buSzPts val="1300"/>
              <a:buChar char="○"/>
            </a:pPr>
            <a:r>
              <a:rPr lang="en" sz="1300"/>
              <a:t>Even with a lack of data to train our SVM classifier, the results were surprisingly promising. The overall accuracies for the main 4 classes, even at a 1 minute level, were </a:t>
            </a:r>
            <a:r>
              <a:rPr lang="en" sz="1300"/>
              <a:t>much higher</a:t>
            </a:r>
            <a:r>
              <a:rPr lang="en" sz="1300"/>
              <a:t> than the original model.</a:t>
            </a:r>
            <a:endParaRPr sz="1300"/>
          </a:p>
          <a:p>
            <a:pPr indent="-323850" lvl="0" marL="457200" rtl="0" algn="l">
              <a:lnSpc>
                <a:spcPct val="150000"/>
              </a:lnSpc>
              <a:spcBef>
                <a:spcPts val="0"/>
              </a:spcBef>
              <a:spcAft>
                <a:spcPts val="0"/>
              </a:spcAft>
              <a:buSzPts val="1500"/>
              <a:buChar char="●"/>
            </a:pPr>
            <a:r>
              <a:rPr lang="en" sz="1500"/>
              <a:t>YAMNet model:</a:t>
            </a:r>
            <a:endParaRPr sz="1500"/>
          </a:p>
          <a:p>
            <a:pPr indent="-311150" lvl="1" marL="914400" rtl="0" algn="l">
              <a:lnSpc>
                <a:spcPct val="150000"/>
              </a:lnSpc>
              <a:spcBef>
                <a:spcPts val="0"/>
              </a:spcBef>
              <a:spcAft>
                <a:spcPts val="0"/>
              </a:spcAft>
              <a:buSzPts val="1300"/>
              <a:buChar char="○"/>
            </a:pPr>
            <a:r>
              <a:rPr lang="en" sz="1300"/>
              <a:t>The pre-trained model gave promising results. These results can likely be improved by fine-tuning the model and training it on custom data.</a:t>
            </a:r>
            <a:endParaRPr sz="1300"/>
          </a:p>
        </p:txBody>
      </p:sp>
      <p:sp>
        <p:nvSpPr>
          <p:cNvPr id="481" name="Google Shape;481;p32"/>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Discussion and Conclusion</a:t>
            </a:r>
            <a:endParaRPr/>
          </a:p>
        </p:txBody>
      </p:sp>
      <p:pic>
        <p:nvPicPr>
          <p:cNvPr id="482" name="Google Shape;482;p32"/>
          <p:cNvPicPr preferRelativeResize="0"/>
          <p:nvPr/>
        </p:nvPicPr>
        <p:blipFill>
          <a:blip r:embed="rId3">
            <a:alphaModFix/>
          </a:blip>
          <a:stretch>
            <a:fillRect/>
          </a:stretch>
        </p:blipFill>
        <p:spPr>
          <a:xfrm>
            <a:off x="6118975" y="154298"/>
            <a:ext cx="2614250" cy="15398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33"/>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Our Code:</a:t>
            </a:r>
            <a:endParaRPr/>
          </a:p>
        </p:txBody>
      </p:sp>
      <p:sp>
        <p:nvSpPr>
          <p:cNvPr id="488" name="Google Shape;488;p33"/>
          <p:cNvSpPr txBox="1"/>
          <p:nvPr>
            <p:ph idx="1" type="body"/>
          </p:nvPr>
        </p:nvSpPr>
        <p:spPr>
          <a:xfrm>
            <a:off x="1303800" y="1340425"/>
            <a:ext cx="7030500" cy="288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a:t>Main code of interest:</a:t>
            </a:r>
            <a:endParaRPr sz="1500"/>
          </a:p>
          <a:p>
            <a:pPr indent="-323850" lvl="0" marL="457200" rtl="0" algn="l">
              <a:spcBef>
                <a:spcPts val="1200"/>
              </a:spcBef>
              <a:spcAft>
                <a:spcPts val="0"/>
              </a:spcAft>
              <a:buSzPts val="1500"/>
              <a:buChar char="●"/>
            </a:pPr>
            <a:r>
              <a:rPr lang="en" sz="1500"/>
              <a:t>Old model as Feature extractor with added SVM classifiers</a:t>
            </a:r>
            <a:endParaRPr sz="1500"/>
          </a:p>
          <a:p>
            <a:pPr indent="-311150" lvl="1" marL="914400" rtl="0" algn="l">
              <a:spcBef>
                <a:spcPts val="0"/>
              </a:spcBef>
              <a:spcAft>
                <a:spcPts val="0"/>
              </a:spcAft>
              <a:buSzPts val="1300"/>
              <a:buChar char="○"/>
            </a:pPr>
            <a:r>
              <a:rPr lang="en" sz="1300" u="sng">
                <a:solidFill>
                  <a:schemeClr val="hlink"/>
                </a:solidFill>
                <a:hlinkClick r:id="rId3"/>
              </a:rPr>
              <a:t>CNN_inference_with_SVM_Classifier.ipynb</a:t>
            </a:r>
            <a:endParaRPr sz="1300"/>
          </a:p>
          <a:p>
            <a:pPr indent="-323850" lvl="0" marL="457200" rtl="0" algn="l">
              <a:spcBef>
                <a:spcPts val="0"/>
              </a:spcBef>
              <a:spcAft>
                <a:spcPts val="0"/>
              </a:spcAft>
              <a:buSzPts val="1500"/>
              <a:buChar char="●"/>
            </a:pPr>
            <a:r>
              <a:rPr lang="en" sz="1500"/>
              <a:t>YAMNet Model</a:t>
            </a:r>
            <a:endParaRPr sz="1500"/>
          </a:p>
          <a:p>
            <a:pPr indent="-311150" lvl="1" marL="914400" rtl="0" algn="l">
              <a:spcBef>
                <a:spcPts val="0"/>
              </a:spcBef>
              <a:spcAft>
                <a:spcPts val="0"/>
              </a:spcAft>
              <a:buSzPts val="1300"/>
              <a:buChar char="○"/>
            </a:pPr>
            <a:r>
              <a:rPr lang="en" sz="1300" u="sng">
                <a:solidFill>
                  <a:schemeClr val="hlink"/>
                </a:solidFill>
                <a:hlinkClick r:id="rId4"/>
              </a:rPr>
              <a:t>YAMNet-TL-NR.ipynb</a:t>
            </a:r>
            <a:endParaRPr sz="1300"/>
          </a:p>
          <a:p>
            <a:pPr indent="-323850" lvl="0" marL="457200" rtl="0" algn="l">
              <a:spcBef>
                <a:spcPts val="0"/>
              </a:spcBef>
              <a:spcAft>
                <a:spcPts val="0"/>
              </a:spcAft>
              <a:buSzPts val="1500"/>
              <a:buChar char="●"/>
            </a:pPr>
            <a:r>
              <a:rPr lang="en" sz="1500"/>
              <a:t>Python script for creating histograms and confusion matrices for model comparison</a:t>
            </a:r>
            <a:endParaRPr sz="1500"/>
          </a:p>
          <a:p>
            <a:pPr indent="-311150" lvl="1" marL="914400" rtl="0" algn="l">
              <a:spcBef>
                <a:spcPts val="0"/>
              </a:spcBef>
              <a:spcAft>
                <a:spcPts val="0"/>
              </a:spcAft>
              <a:buSzPts val="1300"/>
              <a:buChar char="○"/>
            </a:pPr>
            <a:r>
              <a:rPr lang="en" sz="1300" u="sng">
                <a:solidFill>
                  <a:schemeClr val="hlink"/>
                </a:solidFill>
                <a:hlinkClick r:id="rId5"/>
              </a:rPr>
              <a:t>Histogram_With_Confusion_Matrix_Creation.ipynb</a:t>
            </a:r>
            <a:endParaRPr sz="1300"/>
          </a:p>
          <a:p>
            <a:pPr indent="0" lvl="0" marL="0" rtl="0" algn="l">
              <a:spcBef>
                <a:spcPts val="1200"/>
              </a:spcBef>
              <a:spcAft>
                <a:spcPts val="1200"/>
              </a:spcAft>
              <a:buNone/>
            </a:pPr>
            <a:r>
              <a:t/>
            </a:r>
            <a:endParaRPr sz="1500"/>
          </a:p>
        </p:txBody>
      </p:sp>
      <p:pic>
        <p:nvPicPr>
          <p:cNvPr id="489" name="Google Shape;489;p33"/>
          <p:cNvPicPr preferRelativeResize="0"/>
          <p:nvPr/>
        </p:nvPicPr>
        <p:blipFill rotWithShape="1">
          <a:blip r:embed="rId6">
            <a:alphaModFix/>
          </a:blip>
          <a:srcRect b="5651" l="0" r="0" t="0"/>
          <a:stretch/>
        </p:blipFill>
        <p:spPr>
          <a:xfrm>
            <a:off x="304800" y="3434350"/>
            <a:ext cx="1489576" cy="1540700"/>
          </a:xfrm>
          <a:prstGeom prst="rect">
            <a:avLst/>
          </a:prstGeom>
          <a:noFill/>
          <a:ln>
            <a:noFill/>
          </a:ln>
        </p:spPr>
      </p:pic>
      <p:pic>
        <p:nvPicPr>
          <p:cNvPr id="490" name="Google Shape;490;p33"/>
          <p:cNvPicPr preferRelativeResize="0"/>
          <p:nvPr/>
        </p:nvPicPr>
        <p:blipFill>
          <a:blip r:embed="rId7">
            <a:alphaModFix/>
          </a:blip>
          <a:stretch>
            <a:fillRect/>
          </a:stretch>
        </p:blipFill>
        <p:spPr>
          <a:xfrm>
            <a:off x="7491864" y="3321475"/>
            <a:ext cx="1409376" cy="1633695"/>
          </a:xfrm>
          <a:prstGeom prst="rect">
            <a:avLst/>
          </a:prstGeom>
          <a:noFill/>
          <a:ln>
            <a:noFill/>
          </a:ln>
        </p:spPr>
      </p:pic>
      <p:pic>
        <p:nvPicPr>
          <p:cNvPr id="491" name="Google Shape;491;p33"/>
          <p:cNvPicPr preferRelativeResize="0"/>
          <p:nvPr/>
        </p:nvPicPr>
        <p:blipFill>
          <a:blip r:embed="rId8">
            <a:alphaModFix/>
          </a:blip>
          <a:stretch>
            <a:fillRect/>
          </a:stretch>
        </p:blipFill>
        <p:spPr>
          <a:xfrm>
            <a:off x="3428300" y="3612925"/>
            <a:ext cx="2287401" cy="14095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3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References</a:t>
            </a:r>
            <a:endParaRPr/>
          </a:p>
        </p:txBody>
      </p:sp>
      <p:sp>
        <p:nvSpPr>
          <p:cNvPr id="497" name="Google Shape;497;p34"/>
          <p:cNvSpPr txBox="1"/>
          <p:nvPr>
            <p:ph idx="1" type="body"/>
          </p:nvPr>
        </p:nvSpPr>
        <p:spPr>
          <a:xfrm>
            <a:off x="1303800" y="1304250"/>
            <a:ext cx="7030500" cy="31110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i="1" lang="en" sz="950">
                <a:solidFill>
                  <a:srgbClr val="212121"/>
                </a:solidFill>
                <a:latin typeface="Open Sans"/>
                <a:ea typeface="Open Sans"/>
                <a:cs typeface="Open Sans"/>
                <a:sym typeface="Open Sans"/>
              </a:rPr>
              <a:t>API Reference — Matplotlib 3.8.2 documentation</a:t>
            </a:r>
            <a:r>
              <a:rPr lang="en" sz="950">
                <a:solidFill>
                  <a:srgbClr val="212121"/>
                </a:solidFill>
                <a:latin typeface="Open Sans"/>
                <a:ea typeface="Open Sans"/>
                <a:cs typeface="Open Sans"/>
                <a:sym typeface="Open Sans"/>
              </a:rPr>
              <a:t>. (n.d.). Matplotlib — Visualization with Python. </a:t>
            </a:r>
            <a:endParaRPr sz="950">
              <a:solidFill>
                <a:srgbClr val="212121"/>
              </a:solidFill>
              <a:latin typeface="Open Sans"/>
              <a:ea typeface="Open Sans"/>
              <a:cs typeface="Open Sans"/>
              <a:sym typeface="Open Sans"/>
            </a:endParaRPr>
          </a:p>
          <a:p>
            <a:pPr indent="457200" lvl="0" marL="0" rtl="0" algn="l">
              <a:lnSpc>
                <a:spcPct val="150000"/>
              </a:lnSpc>
              <a:spcBef>
                <a:spcPts val="0"/>
              </a:spcBef>
              <a:spcAft>
                <a:spcPts val="0"/>
              </a:spcAft>
              <a:buNone/>
            </a:pPr>
            <a:r>
              <a:rPr lang="en" sz="950">
                <a:solidFill>
                  <a:srgbClr val="1A57AA"/>
                </a:solidFill>
                <a:uFill>
                  <a:noFill/>
                </a:uFill>
                <a:latin typeface="Open Sans"/>
                <a:ea typeface="Open Sans"/>
                <a:cs typeface="Open Sans"/>
                <a:sym typeface="Open Sans"/>
                <a:hlinkClick r:id="rId3">
                  <a:extLst>
                    <a:ext uri="{A12FA001-AC4F-418D-AE19-62706E023703}">
                      <ahyp:hlinkClr val="tx"/>
                    </a:ext>
                  </a:extLst>
                </a:hlinkClick>
              </a:rPr>
              <a:t>https://matplotlib.org/stable/api/index.html</a:t>
            </a:r>
            <a:endParaRPr sz="1200"/>
          </a:p>
          <a:p>
            <a:pPr indent="0" lvl="0" marL="0" rtl="0" algn="l">
              <a:lnSpc>
                <a:spcPct val="150000"/>
              </a:lnSpc>
              <a:spcBef>
                <a:spcPts val="0"/>
              </a:spcBef>
              <a:spcAft>
                <a:spcPts val="0"/>
              </a:spcAft>
              <a:buNone/>
            </a:pPr>
            <a:r>
              <a:rPr i="1" lang="en" sz="950">
                <a:solidFill>
                  <a:srgbClr val="212121"/>
                </a:solidFill>
                <a:latin typeface="Open Sans"/>
                <a:ea typeface="Open Sans"/>
                <a:cs typeface="Open Sans"/>
                <a:sym typeface="Open Sans"/>
              </a:rPr>
              <a:t>API reference — pandas 2.1.4 documentation</a:t>
            </a:r>
            <a:r>
              <a:rPr lang="en" sz="950">
                <a:solidFill>
                  <a:srgbClr val="212121"/>
                </a:solidFill>
                <a:latin typeface="Open Sans"/>
                <a:ea typeface="Open Sans"/>
                <a:cs typeface="Open Sans"/>
                <a:sym typeface="Open Sans"/>
              </a:rPr>
              <a:t>. (n.d.). pandas - Python Data Analysis Library. </a:t>
            </a:r>
            <a:endParaRPr sz="950">
              <a:solidFill>
                <a:srgbClr val="212121"/>
              </a:solidFill>
              <a:latin typeface="Open Sans"/>
              <a:ea typeface="Open Sans"/>
              <a:cs typeface="Open Sans"/>
              <a:sym typeface="Open Sans"/>
            </a:endParaRPr>
          </a:p>
          <a:p>
            <a:pPr indent="457200" lvl="0" marL="0" rtl="0" algn="l">
              <a:lnSpc>
                <a:spcPct val="150000"/>
              </a:lnSpc>
              <a:spcBef>
                <a:spcPts val="0"/>
              </a:spcBef>
              <a:spcAft>
                <a:spcPts val="0"/>
              </a:spcAft>
              <a:buNone/>
            </a:pPr>
            <a:r>
              <a:rPr lang="en" sz="950">
                <a:solidFill>
                  <a:srgbClr val="1A57AA"/>
                </a:solidFill>
                <a:uFill>
                  <a:noFill/>
                </a:uFill>
                <a:latin typeface="Open Sans"/>
                <a:ea typeface="Open Sans"/>
                <a:cs typeface="Open Sans"/>
                <a:sym typeface="Open Sans"/>
                <a:hlinkClick r:id="rId4">
                  <a:extLst>
                    <a:ext uri="{A12FA001-AC4F-418D-AE19-62706E023703}">
                      <ahyp:hlinkClr val="tx"/>
                    </a:ext>
                  </a:extLst>
                </a:hlinkClick>
              </a:rPr>
              <a:t>https://pandas.pydata.org/docs/reference/index.html</a:t>
            </a:r>
            <a:endParaRPr sz="1200"/>
          </a:p>
          <a:p>
            <a:pPr indent="0" lvl="0" marL="0" rtl="0" algn="l">
              <a:lnSpc>
                <a:spcPct val="150000"/>
              </a:lnSpc>
              <a:spcBef>
                <a:spcPts val="0"/>
              </a:spcBef>
              <a:spcAft>
                <a:spcPts val="0"/>
              </a:spcAft>
              <a:buNone/>
            </a:pPr>
            <a:r>
              <a:rPr i="1" lang="en" sz="950">
                <a:solidFill>
                  <a:srgbClr val="212121"/>
                </a:solidFill>
                <a:latin typeface="Open Sans"/>
                <a:ea typeface="Open Sans"/>
                <a:cs typeface="Open Sans"/>
                <a:sym typeface="Open Sans"/>
              </a:rPr>
              <a:t>Arbimon - Projects</a:t>
            </a:r>
            <a:r>
              <a:rPr lang="en" sz="950">
                <a:solidFill>
                  <a:srgbClr val="212121"/>
                </a:solidFill>
                <a:latin typeface="Open Sans"/>
                <a:ea typeface="Open Sans"/>
                <a:cs typeface="Open Sans"/>
                <a:sym typeface="Open Sans"/>
              </a:rPr>
              <a:t>. (n.d.). Arbimon - Projects. </a:t>
            </a:r>
            <a:r>
              <a:rPr lang="en" sz="950">
                <a:solidFill>
                  <a:srgbClr val="1A57AA"/>
                </a:solidFill>
                <a:uFill>
                  <a:noFill/>
                </a:uFill>
                <a:latin typeface="Open Sans"/>
                <a:ea typeface="Open Sans"/>
                <a:cs typeface="Open Sans"/>
                <a:sym typeface="Open Sans"/>
                <a:hlinkClick r:id="rId5">
                  <a:extLst>
                    <a:ext uri="{A12FA001-AC4F-418D-AE19-62706E023703}">
                      <ahyp:hlinkClr val="tx"/>
                    </a:ext>
                  </a:extLst>
                </a:hlinkClick>
              </a:rPr>
              <a:t>https://arbimon.rfcx.org/</a:t>
            </a:r>
            <a:endParaRPr sz="1200"/>
          </a:p>
          <a:p>
            <a:pPr indent="0" lvl="0" marL="0" rtl="0" algn="l">
              <a:lnSpc>
                <a:spcPct val="150000"/>
              </a:lnSpc>
              <a:spcBef>
                <a:spcPts val="0"/>
              </a:spcBef>
              <a:spcAft>
                <a:spcPts val="0"/>
              </a:spcAft>
              <a:buNone/>
            </a:pPr>
            <a:r>
              <a:rPr i="1" lang="en" sz="950">
                <a:solidFill>
                  <a:srgbClr val="212121"/>
                </a:solidFill>
                <a:latin typeface="Open Sans"/>
                <a:ea typeface="Open Sans"/>
                <a:cs typeface="Open Sans"/>
                <a:sym typeface="Open Sans"/>
              </a:rPr>
              <a:t>Build your First Multi-Label Image Classification Model in Python</a:t>
            </a:r>
            <a:r>
              <a:rPr lang="en" sz="950">
                <a:solidFill>
                  <a:srgbClr val="212121"/>
                </a:solidFill>
                <a:latin typeface="Open Sans"/>
                <a:ea typeface="Open Sans"/>
                <a:cs typeface="Open Sans"/>
                <a:sym typeface="Open Sans"/>
              </a:rPr>
              <a:t>. (n.d.). Analytics Vidhya. </a:t>
            </a:r>
            <a:endParaRPr sz="950">
              <a:solidFill>
                <a:srgbClr val="212121"/>
              </a:solidFill>
              <a:latin typeface="Open Sans"/>
              <a:ea typeface="Open Sans"/>
              <a:cs typeface="Open Sans"/>
              <a:sym typeface="Open Sans"/>
            </a:endParaRPr>
          </a:p>
          <a:p>
            <a:pPr indent="457200" lvl="0" marL="0" rtl="0" algn="l">
              <a:lnSpc>
                <a:spcPct val="150000"/>
              </a:lnSpc>
              <a:spcBef>
                <a:spcPts val="0"/>
              </a:spcBef>
              <a:spcAft>
                <a:spcPts val="0"/>
              </a:spcAft>
              <a:buNone/>
            </a:pPr>
            <a:r>
              <a:rPr lang="en" sz="950">
                <a:solidFill>
                  <a:srgbClr val="1A57AA"/>
                </a:solidFill>
                <a:uFill>
                  <a:noFill/>
                </a:uFill>
                <a:latin typeface="Open Sans"/>
                <a:ea typeface="Open Sans"/>
                <a:cs typeface="Open Sans"/>
                <a:sym typeface="Open Sans"/>
                <a:hlinkClick r:id="rId6">
                  <a:extLst>
                    <a:ext uri="{A12FA001-AC4F-418D-AE19-62706E023703}">
                      <ahyp:hlinkClr val="tx"/>
                    </a:ext>
                  </a:extLst>
                </a:hlinkClick>
              </a:rPr>
              <a:t>https://www.analyticsvidhya.com/blog/2019/04/build-first-multi-label-image-classification-model-python/</a:t>
            </a:r>
            <a:endParaRPr sz="1100"/>
          </a:p>
          <a:p>
            <a:pPr indent="0" lvl="0" marL="0" rtl="0" algn="l">
              <a:lnSpc>
                <a:spcPct val="150000"/>
              </a:lnSpc>
              <a:spcBef>
                <a:spcPts val="0"/>
              </a:spcBef>
              <a:spcAft>
                <a:spcPts val="0"/>
              </a:spcAft>
              <a:buNone/>
            </a:pPr>
            <a:r>
              <a:rPr i="1" lang="en" sz="950">
                <a:solidFill>
                  <a:srgbClr val="212121"/>
                </a:solidFill>
                <a:latin typeface="Open Sans"/>
                <a:ea typeface="Open Sans"/>
                <a:cs typeface="Open Sans"/>
                <a:sym typeface="Open Sans"/>
              </a:rPr>
              <a:t>Python Machine Learning - Confusion Matrix</a:t>
            </a:r>
            <a:r>
              <a:rPr lang="en" sz="950">
                <a:solidFill>
                  <a:srgbClr val="212121"/>
                </a:solidFill>
                <a:latin typeface="Open Sans"/>
                <a:ea typeface="Open Sans"/>
                <a:cs typeface="Open Sans"/>
                <a:sym typeface="Open Sans"/>
              </a:rPr>
              <a:t>. (n.d.). W3Schools Online Web Tutorials. </a:t>
            </a:r>
            <a:endParaRPr sz="950">
              <a:solidFill>
                <a:srgbClr val="212121"/>
              </a:solidFill>
              <a:latin typeface="Open Sans"/>
              <a:ea typeface="Open Sans"/>
              <a:cs typeface="Open Sans"/>
              <a:sym typeface="Open Sans"/>
            </a:endParaRPr>
          </a:p>
          <a:p>
            <a:pPr indent="457200" lvl="0" marL="0" rtl="0" algn="l">
              <a:lnSpc>
                <a:spcPct val="150000"/>
              </a:lnSpc>
              <a:spcBef>
                <a:spcPts val="0"/>
              </a:spcBef>
              <a:spcAft>
                <a:spcPts val="0"/>
              </a:spcAft>
              <a:buNone/>
            </a:pPr>
            <a:r>
              <a:rPr lang="en" sz="950">
                <a:solidFill>
                  <a:srgbClr val="1A57AA"/>
                </a:solidFill>
                <a:uFill>
                  <a:noFill/>
                </a:uFill>
                <a:latin typeface="Open Sans"/>
                <a:ea typeface="Open Sans"/>
                <a:cs typeface="Open Sans"/>
                <a:sym typeface="Open Sans"/>
                <a:hlinkClick r:id="rId7">
                  <a:extLst>
                    <a:ext uri="{A12FA001-AC4F-418D-AE19-62706E023703}">
                      <ahyp:hlinkClr val="tx"/>
                    </a:ext>
                  </a:extLst>
                </a:hlinkClick>
              </a:rPr>
              <a:t>https://www.w3schools.com/python/python_ml_confusion_matrix.asp</a:t>
            </a:r>
            <a:endParaRPr sz="1200"/>
          </a:p>
          <a:p>
            <a:pPr indent="0" lvl="0" marL="0" rtl="0" algn="l">
              <a:lnSpc>
                <a:spcPct val="150000"/>
              </a:lnSpc>
              <a:spcBef>
                <a:spcPts val="0"/>
              </a:spcBef>
              <a:spcAft>
                <a:spcPts val="0"/>
              </a:spcAft>
              <a:buNone/>
            </a:pPr>
            <a:r>
              <a:rPr lang="en" sz="950">
                <a:solidFill>
                  <a:srgbClr val="212121"/>
                </a:solidFill>
                <a:latin typeface="Open Sans"/>
                <a:ea typeface="Open Sans"/>
                <a:cs typeface="Open Sans"/>
                <a:sym typeface="Open Sans"/>
              </a:rPr>
              <a:t>Quinn, C. A., Burns, P., Gill, G., Baligar, S., Snyder, R. L., Salas, L., Goetz, S. J., &amp; Clark, M. L. (2022). Soundscape </a:t>
            </a:r>
            <a:endParaRPr sz="950">
              <a:solidFill>
                <a:srgbClr val="212121"/>
              </a:solidFill>
              <a:latin typeface="Open Sans"/>
              <a:ea typeface="Open Sans"/>
              <a:cs typeface="Open Sans"/>
              <a:sym typeface="Open Sans"/>
            </a:endParaRPr>
          </a:p>
          <a:p>
            <a:pPr indent="0" lvl="0" marL="457200" rtl="0" algn="l">
              <a:lnSpc>
                <a:spcPct val="150000"/>
              </a:lnSpc>
              <a:spcBef>
                <a:spcPts val="0"/>
              </a:spcBef>
              <a:spcAft>
                <a:spcPts val="0"/>
              </a:spcAft>
              <a:buNone/>
            </a:pPr>
            <a:r>
              <a:rPr lang="en" sz="950">
                <a:solidFill>
                  <a:srgbClr val="212121"/>
                </a:solidFill>
                <a:latin typeface="Open Sans"/>
                <a:ea typeface="Open Sans"/>
                <a:cs typeface="Open Sans"/>
                <a:sym typeface="Open Sans"/>
              </a:rPr>
              <a:t>classification with convolutional neural networks reveals temporal and geographic patterns in eco-acoustic data. </a:t>
            </a:r>
            <a:r>
              <a:rPr i="1" lang="en" sz="950">
                <a:solidFill>
                  <a:srgbClr val="212121"/>
                </a:solidFill>
                <a:latin typeface="Open Sans"/>
                <a:ea typeface="Open Sans"/>
                <a:cs typeface="Open Sans"/>
                <a:sym typeface="Open Sans"/>
              </a:rPr>
              <a:t>Ecological Indicators</a:t>
            </a:r>
            <a:r>
              <a:rPr lang="en" sz="950">
                <a:solidFill>
                  <a:srgbClr val="212121"/>
                </a:solidFill>
                <a:latin typeface="Open Sans"/>
                <a:ea typeface="Open Sans"/>
                <a:cs typeface="Open Sans"/>
                <a:sym typeface="Open Sans"/>
              </a:rPr>
              <a:t>, </a:t>
            </a:r>
            <a:r>
              <a:rPr i="1" lang="en" sz="950">
                <a:solidFill>
                  <a:srgbClr val="212121"/>
                </a:solidFill>
                <a:latin typeface="Open Sans"/>
                <a:ea typeface="Open Sans"/>
                <a:cs typeface="Open Sans"/>
                <a:sym typeface="Open Sans"/>
              </a:rPr>
              <a:t>138</a:t>
            </a:r>
            <a:r>
              <a:rPr lang="en" sz="950">
                <a:solidFill>
                  <a:srgbClr val="212121"/>
                </a:solidFill>
                <a:latin typeface="Open Sans"/>
                <a:ea typeface="Open Sans"/>
                <a:cs typeface="Open Sans"/>
                <a:sym typeface="Open Sans"/>
              </a:rPr>
              <a:t>, 108831. </a:t>
            </a:r>
            <a:r>
              <a:rPr lang="en" sz="950">
                <a:solidFill>
                  <a:srgbClr val="1A57AA"/>
                </a:solidFill>
                <a:uFill>
                  <a:noFill/>
                </a:uFill>
                <a:latin typeface="Open Sans"/>
                <a:ea typeface="Open Sans"/>
                <a:cs typeface="Open Sans"/>
                <a:sym typeface="Open Sans"/>
                <a:hlinkClick r:id="rId8">
                  <a:extLst>
                    <a:ext uri="{A12FA001-AC4F-418D-AE19-62706E023703}">
                      <ahyp:hlinkClr val="tx"/>
                    </a:ext>
                  </a:extLst>
                </a:hlinkClick>
              </a:rPr>
              <a:t>https://doi.org/10.1016/j.ecolind.2022.108831</a:t>
            </a:r>
            <a:endParaRPr sz="1200"/>
          </a:p>
          <a:p>
            <a:pPr indent="0" lvl="0" marL="0" rtl="0" algn="l">
              <a:lnSpc>
                <a:spcPct val="150000"/>
              </a:lnSpc>
              <a:spcBef>
                <a:spcPts val="0"/>
              </a:spcBef>
              <a:spcAft>
                <a:spcPts val="0"/>
              </a:spcAft>
              <a:buNone/>
            </a:pPr>
            <a:r>
              <a:rPr i="1" lang="en" sz="950">
                <a:solidFill>
                  <a:srgbClr val="212121"/>
                </a:solidFill>
                <a:latin typeface="Open Sans"/>
                <a:ea typeface="Open Sans"/>
                <a:cs typeface="Open Sans"/>
                <a:sym typeface="Open Sans"/>
              </a:rPr>
              <a:t>Sound classification with YAMNet  |  TensorFlow Hub</a:t>
            </a:r>
            <a:r>
              <a:rPr lang="en" sz="950">
                <a:solidFill>
                  <a:srgbClr val="212121"/>
                </a:solidFill>
                <a:latin typeface="Open Sans"/>
                <a:ea typeface="Open Sans"/>
                <a:cs typeface="Open Sans"/>
                <a:sym typeface="Open Sans"/>
              </a:rPr>
              <a:t>. (n.d.). TensorFlow. </a:t>
            </a:r>
            <a:endParaRPr sz="950">
              <a:solidFill>
                <a:srgbClr val="212121"/>
              </a:solidFill>
              <a:latin typeface="Open Sans"/>
              <a:ea typeface="Open Sans"/>
              <a:cs typeface="Open Sans"/>
              <a:sym typeface="Open Sans"/>
            </a:endParaRPr>
          </a:p>
          <a:p>
            <a:pPr indent="457200" lvl="0" marL="0" rtl="0" algn="l">
              <a:lnSpc>
                <a:spcPct val="150000"/>
              </a:lnSpc>
              <a:spcBef>
                <a:spcPts val="0"/>
              </a:spcBef>
              <a:spcAft>
                <a:spcPts val="0"/>
              </a:spcAft>
              <a:buNone/>
            </a:pPr>
            <a:r>
              <a:rPr lang="en" sz="950">
                <a:solidFill>
                  <a:srgbClr val="1A57AA"/>
                </a:solidFill>
                <a:uFill>
                  <a:noFill/>
                </a:uFill>
                <a:latin typeface="Open Sans"/>
                <a:ea typeface="Open Sans"/>
                <a:cs typeface="Open Sans"/>
                <a:sym typeface="Open Sans"/>
                <a:hlinkClick r:id="rId9">
                  <a:extLst>
                    <a:ext uri="{A12FA001-AC4F-418D-AE19-62706E023703}">
                      <ahyp:hlinkClr val="tx"/>
                    </a:ext>
                  </a:extLst>
                </a:hlinkClick>
              </a:rPr>
              <a:t>https://www.tensorflow.org/hub/tutorials/yamnet</a:t>
            </a:r>
            <a:endParaRPr sz="1200"/>
          </a:p>
          <a:p>
            <a:pPr indent="0" lvl="0" marL="0" rtl="0" algn="l">
              <a:lnSpc>
                <a:spcPct val="150000"/>
              </a:lnSpc>
              <a:spcBef>
                <a:spcPts val="0"/>
              </a:spcBef>
              <a:spcAft>
                <a:spcPts val="0"/>
              </a:spcAft>
              <a:buNone/>
            </a:pPr>
            <a:r>
              <a:rPr lang="en" sz="950">
                <a:solidFill>
                  <a:srgbClr val="212121"/>
                </a:solidFill>
                <a:latin typeface="Open Sans"/>
                <a:ea typeface="Open Sans"/>
                <a:cs typeface="Open Sans"/>
                <a:sym typeface="Open Sans"/>
              </a:rPr>
              <a:t>WeiXiong. (2019, June 20). </a:t>
            </a:r>
            <a:r>
              <a:rPr i="1" lang="en" sz="950">
                <a:solidFill>
                  <a:srgbClr val="212121"/>
                </a:solidFill>
                <a:latin typeface="Open Sans"/>
                <a:ea typeface="Open Sans"/>
                <a:cs typeface="Open Sans"/>
                <a:sym typeface="Open Sans"/>
              </a:rPr>
              <a:t>Feature extraction (ResNet50) + SVM</a:t>
            </a:r>
            <a:r>
              <a:rPr lang="en" sz="950">
                <a:solidFill>
                  <a:srgbClr val="212121"/>
                </a:solidFill>
                <a:latin typeface="Open Sans"/>
                <a:ea typeface="Open Sans"/>
                <a:cs typeface="Open Sans"/>
                <a:sym typeface="Open Sans"/>
              </a:rPr>
              <a:t>. Kaggle: Your Machine Learning and Data </a:t>
            </a:r>
            <a:endParaRPr sz="950">
              <a:solidFill>
                <a:srgbClr val="212121"/>
              </a:solidFill>
              <a:latin typeface="Open Sans"/>
              <a:ea typeface="Open Sans"/>
              <a:cs typeface="Open Sans"/>
              <a:sym typeface="Open Sans"/>
            </a:endParaRPr>
          </a:p>
          <a:p>
            <a:pPr indent="457200" lvl="0" marL="0" rtl="0" algn="l">
              <a:lnSpc>
                <a:spcPct val="150000"/>
              </a:lnSpc>
              <a:spcBef>
                <a:spcPts val="0"/>
              </a:spcBef>
              <a:spcAft>
                <a:spcPts val="0"/>
              </a:spcAft>
              <a:buNone/>
            </a:pPr>
            <a:r>
              <a:rPr lang="en" sz="950">
                <a:solidFill>
                  <a:srgbClr val="212121"/>
                </a:solidFill>
                <a:latin typeface="Open Sans"/>
                <a:ea typeface="Open Sans"/>
                <a:cs typeface="Open Sans"/>
                <a:sym typeface="Open Sans"/>
              </a:rPr>
              <a:t>Science Community. </a:t>
            </a:r>
            <a:r>
              <a:rPr lang="en" sz="950">
                <a:solidFill>
                  <a:srgbClr val="1A57AA"/>
                </a:solidFill>
                <a:uFill>
                  <a:noFill/>
                </a:uFill>
                <a:latin typeface="Open Sans"/>
                <a:ea typeface="Open Sans"/>
                <a:cs typeface="Open Sans"/>
                <a:sym typeface="Open Sans"/>
                <a:hlinkClick r:id="rId10">
                  <a:extLst>
                    <a:ext uri="{A12FA001-AC4F-418D-AE19-62706E023703}">
                      <ahyp:hlinkClr val="tx"/>
                    </a:ext>
                  </a:extLst>
                </a:hlinkClick>
              </a:rPr>
              <a:t>https://www.kaggle.com/code/winnie19900705/feature-extraction-resnet50-svm</a:t>
            </a:r>
            <a:endParaRPr sz="1200"/>
          </a:p>
          <a:p>
            <a:pPr indent="0" lvl="0" marL="0" rtl="0" algn="l">
              <a:lnSpc>
                <a:spcPct val="150000"/>
              </a:lnSpc>
              <a:spcBef>
                <a:spcPts val="0"/>
              </a:spcBef>
              <a:spcAft>
                <a:spcPts val="0"/>
              </a:spcAft>
              <a:buNone/>
            </a:pPr>
            <a:r>
              <a:t/>
            </a:r>
            <a:endParaRPr sz="900"/>
          </a:p>
          <a:p>
            <a:pPr indent="0" lvl="0" marL="0" rtl="0" algn="l">
              <a:lnSpc>
                <a:spcPct val="150000"/>
              </a:lnSpc>
              <a:spcBef>
                <a:spcPts val="0"/>
              </a:spcBef>
              <a:spcAft>
                <a:spcPts val="0"/>
              </a:spcAft>
              <a:buNone/>
            </a:pPr>
            <a:r>
              <a:t/>
            </a:r>
            <a:endParaRPr sz="900"/>
          </a:p>
          <a:p>
            <a:pPr indent="0" lvl="0" marL="0" rtl="0" algn="l">
              <a:lnSpc>
                <a:spcPct val="150000"/>
              </a:lnSpc>
              <a:spcBef>
                <a:spcPts val="0"/>
              </a:spcBef>
              <a:spcAft>
                <a:spcPts val="0"/>
              </a:spcAft>
              <a:buNone/>
            </a:pPr>
            <a:r>
              <a:t/>
            </a:r>
            <a:endParaRPr sz="1000">
              <a:solidFill>
                <a:srgbClr val="000000"/>
              </a:solidFill>
              <a:latin typeface="Arial"/>
              <a:ea typeface="Arial"/>
              <a:cs typeface="Arial"/>
              <a:sym typeface="Arial"/>
            </a:endParaRPr>
          </a:p>
          <a:p>
            <a:pPr indent="0" lvl="0" marL="0" rtl="0" algn="l">
              <a:lnSpc>
                <a:spcPct val="150000"/>
              </a:lnSpc>
              <a:spcBef>
                <a:spcPts val="0"/>
              </a:spcBef>
              <a:spcAft>
                <a:spcPts val="0"/>
              </a:spcAft>
              <a:buNone/>
            </a:pPr>
            <a:r>
              <a:t/>
            </a:r>
            <a:endParaRPr sz="1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Introduction: Background (cont.)</a:t>
            </a:r>
            <a:endParaRPr/>
          </a:p>
        </p:txBody>
      </p:sp>
      <p:sp>
        <p:nvSpPr>
          <p:cNvPr id="291" name="Google Shape;291;p15"/>
          <p:cNvSpPr txBox="1"/>
          <p:nvPr>
            <p:ph idx="1" type="body"/>
          </p:nvPr>
        </p:nvSpPr>
        <p:spPr>
          <a:xfrm>
            <a:off x="122700" y="3510750"/>
            <a:ext cx="1869000" cy="1469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1700"/>
              <a:t>Anthropophony</a:t>
            </a:r>
            <a:endParaRPr b="1" sz="1700"/>
          </a:p>
          <a:p>
            <a:pPr indent="0" lvl="0" marL="0" rtl="0" algn="ctr">
              <a:spcBef>
                <a:spcPts val="1200"/>
              </a:spcBef>
              <a:spcAft>
                <a:spcPts val="1200"/>
              </a:spcAft>
              <a:buNone/>
            </a:pPr>
            <a:r>
              <a:rPr lang="en" sz="1500"/>
              <a:t>Cars, airplanes, human voices, etc.</a:t>
            </a:r>
            <a:endParaRPr sz="1500"/>
          </a:p>
        </p:txBody>
      </p:sp>
      <p:sp>
        <p:nvSpPr>
          <p:cNvPr id="292" name="Google Shape;292;p15"/>
          <p:cNvSpPr txBox="1"/>
          <p:nvPr>
            <p:ph idx="1" type="body"/>
          </p:nvPr>
        </p:nvSpPr>
        <p:spPr>
          <a:xfrm>
            <a:off x="1893977" y="3510750"/>
            <a:ext cx="1595700" cy="1469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1700"/>
              <a:t>Biophony</a:t>
            </a:r>
            <a:endParaRPr b="1" sz="1700"/>
          </a:p>
          <a:p>
            <a:pPr indent="0" lvl="0" marL="0" rtl="0" algn="ctr">
              <a:spcBef>
                <a:spcPts val="1200"/>
              </a:spcBef>
              <a:spcAft>
                <a:spcPts val="1200"/>
              </a:spcAft>
              <a:buNone/>
            </a:pPr>
            <a:r>
              <a:rPr lang="en" sz="1500"/>
              <a:t>Birds, insects, mammals, amphibians, etc.</a:t>
            </a:r>
            <a:endParaRPr sz="1500"/>
          </a:p>
        </p:txBody>
      </p:sp>
      <p:sp>
        <p:nvSpPr>
          <p:cNvPr id="293" name="Google Shape;293;p15"/>
          <p:cNvSpPr txBox="1"/>
          <p:nvPr>
            <p:ph idx="1" type="body"/>
          </p:nvPr>
        </p:nvSpPr>
        <p:spPr>
          <a:xfrm>
            <a:off x="3515492" y="3510750"/>
            <a:ext cx="1779900" cy="1469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1700"/>
              <a:t>Geophony</a:t>
            </a:r>
            <a:endParaRPr b="1" sz="1700"/>
          </a:p>
          <a:p>
            <a:pPr indent="0" lvl="0" marL="0" rtl="0" algn="ctr">
              <a:spcBef>
                <a:spcPts val="1200"/>
              </a:spcBef>
              <a:spcAft>
                <a:spcPts val="1200"/>
              </a:spcAft>
              <a:buNone/>
            </a:pPr>
            <a:r>
              <a:rPr lang="en" sz="1500"/>
              <a:t>Wind, rain, water in streams, etc.</a:t>
            </a:r>
            <a:endParaRPr sz="1500"/>
          </a:p>
        </p:txBody>
      </p:sp>
      <p:sp>
        <p:nvSpPr>
          <p:cNvPr id="294" name="Google Shape;294;p15"/>
          <p:cNvSpPr txBox="1"/>
          <p:nvPr>
            <p:ph idx="1" type="body"/>
          </p:nvPr>
        </p:nvSpPr>
        <p:spPr>
          <a:xfrm>
            <a:off x="5279528" y="3510750"/>
            <a:ext cx="1779900" cy="1469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1700"/>
              <a:t>Interference</a:t>
            </a:r>
            <a:endParaRPr b="1" sz="1700"/>
          </a:p>
          <a:p>
            <a:pPr indent="0" lvl="0" marL="0" rtl="0" algn="ctr">
              <a:spcBef>
                <a:spcPts val="1200"/>
              </a:spcBef>
              <a:spcAft>
                <a:spcPts val="1200"/>
              </a:spcAft>
              <a:buNone/>
            </a:pPr>
            <a:r>
              <a:rPr lang="en" sz="1500"/>
              <a:t>Error in recording</a:t>
            </a:r>
            <a:endParaRPr sz="1500"/>
          </a:p>
        </p:txBody>
      </p:sp>
      <p:sp>
        <p:nvSpPr>
          <p:cNvPr id="295" name="Google Shape;295;p15"/>
          <p:cNvSpPr txBox="1"/>
          <p:nvPr>
            <p:ph idx="1" type="body"/>
          </p:nvPr>
        </p:nvSpPr>
        <p:spPr>
          <a:xfrm>
            <a:off x="7214648" y="3510750"/>
            <a:ext cx="1523400" cy="1469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1700"/>
              <a:t>Quiet</a:t>
            </a:r>
            <a:endParaRPr b="1" sz="1700"/>
          </a:p>
          <a:p>
            <a:pPr indent="0" lvl="0" marL="0" rtl="0" algn="ctr">
              <a:spcBef>
                <a:spcPts val="1200"/>
              </a:spcBef>
              <a:spcAft>
                <a:spcPts val="1200"/>
              </a:spcAft>
              <a:buNone/>
            </a:pPr>
            <a:r>
              <a:rPr lang="en" sz="1500"/>
              <a:t>Absence of Sound</a:t>
            </a:r>
            <a:endParaRPr sz="1500"/>
          </a:p>
        </p:txBody>
      </p:sp>
      <p:pic>
        <p:nvPicPr>
          <p:cNvPr id="296" name="Google Shape;296;p15"/>
          <p:cNvPicPr preferRelativeResize="0"/>
          <p:nvPr/>
        </p:nvPicPr>
        <p:blipFill rotWithShape="1">
          <a:blip r:embed="rId3">
            <a:alphaModFix/>
          </a:blip>
          <a:srcRect b="0" l="19274" r="27977" t="0"/>
          <a:stretch/>
        </p:blipFill>
        <p:spPr>
          <a:xfrm>
            <a:off x="295500" y="1734598"/>
            <a:ext cx="1523400" cy="1624553"/>
          </a:xfrm>
          <a:prstGeom prst="rect">
            <a:avLst/>
          </a:prstGeom>
          <a:noFill/>
          <a:ln cap="flat" cmpd="sng" w="19050">
            <a:solidFill>
              <a:schemeClr val="lt2"/>
            </a:solidFill>
            <a:prstDash val="solid"/>
            <a:round/>
            <a:headEnd len="sm" w="sm" type="none"/>
            <a:tailEnd len="sm" w="sm" type="none"/>
          </a:ln>
        </p:spPr>
      </p:pic>
      <p:pic>
        <p:nvPicPr>
          <p:cNvPr id="297" name="Google Shape;297;p15"/>
          <p:cNvPicPr preferRelativeResize="0"/>
          <p:nvPr/>
        </p:nvPicPr>
        <p:blipFill rotWithShape="1">
          <a:blip r:embed="rId4">
            <a:alphaModFix/>
          </a:blip>
          <a:srcRect b="0" l="0" r="36065" t="0"/>
          <a:stretch/>
        </p:blipFill>
        <p:spPr>
          <a:xfrm>
            <a:off x="1930137" y="1734600"/>
            <a:ext cx="1523400" cy="1624550"/>
          </a:xfrm>
          <a:prstGeom prst="rect">
            <a:avLst/>
          </a:prstGeom>
          <a:noFill/>
          <a:ln cap="flat" cmpd="sng" w="19050">
            <a:solidFill>
              <a:schemeClr val="lt2"/>
            </a:solidFill>
            <a:prstDash val="solid"/>
            <a:round/>
            <a:headEnd len="sm" w="sm" type="none"/>
            <a:tailEnd len="sm" w="sm" type="none"/>
          </a:ln>
        </p:spPr>
      </p:pic>
      <p:pic>
        <p:nvPicPr>
          <p:cNvPr id="298" name="Google Shape;298;p15"/>
          <p:cNvPicPr preferRelativeResize="0"/>
          <p:nvPr/>
        </p:nvPicPr>
        <p:blipFill rotWithShape="1">
          <a:blip r:embed="rId5">
            <a:alphaModFix/>
          </a:blip>
          <a:srcRect b="0" l="8929" r="14617" t="0"/>
          <a:stretch/>
        </p:blipFill>
        <p:spPr>
          <a:xfrm>
            <a:off x="3582568" y="1739688"/>
            <a:ext cx="1645727" cy="1614374"/>
          </a:xfrm>
          <a:prstGeom prst="rect">
            <a:avLst/>
          </a:prstGeom>
          <a:noFill/>
          <a:ln cap="flat" cmpd="sng" w="19050">
            <a:solidFill>
              <a:schemeClr val="lt2"/>
            </a:solidFill>
            <a:prstDash val="solid"/>
            <a:round/>
            <a:headEnd len="sm" w="sm" type="none"/>
            <a:tailEnd len="sm" w="sm" type="none"/>
          </a:ln>
        </p:spPr>
      </p:pic>
      <p:pic>
        <p:nvPicPr>
          <p:cNvPr id="299" name="Google Shape;299;p15"/>
          <p:cNvPicPr preferRelativeResize="0"/>
          <p:nvPr/>
        </p:nvPicPr>
        <p:blipFill>
          <a:blip r:embed="rId6">
            <a:alphaModFix/>
          </a:blip>
          <a:stretch>
            <a:fillRect/>
          </a:stretch>
        </p:blipFill>
        <p:spPr>
          <a:xfrm>
            <a:off x="5346587" y="1739700"/>
            <a:ext cx="1645750" cy="1614351"/>
          </a:xfrm>
          <a:prstGeom prst="rect">
            <a:avLst/>
          </a:prstGeom>
          <a:noFill/>
          <a:ln cap="flat" cmpd="sng" w="19050">
            <a:solidFill>
              <a:schemeClr val="lt2"/>
            </a:solidFill>
            <a:prstDash val="solid"/>
            <a:round/>
            <a:headEnd len="sm" w="sm" type="none"/>
            <a:tailEnd len="sm" w="sm" type="none"/>
          </a:ln>
        </p:spPr>
      </p:pic>
      <p:pic>
        <p:nvPicPr>
          <p:cNvPr id="300" name="Google Shape;300;p15"/>
          <p:cNvPicPr preferRelativeResize="0"/>
          <p:nvPr/>
        </p:nvPicPr>
        <p:blipFill rotWithShape="1">
          <a:blip r:embed="rId7">
            <a:alphaModFix/>
          </a:blip>
          <a:srcRect b="0" l="46518" r="50878" t="0"/>
          <a:stretch/>
        </p:blipFill>
        <p:spPr>
          <a:xfrm>
            <a:off x="6337287" y="1739700"/>
            <a:ext cx="10400" cy="1614351"/>
          </a:xfrm>
          <a:prstGeom prst="rect">
            <a:avLst/>
          </a:prstGeom>
          <a:noFill/>
          <a:ln>
            <a:noFill/>
          </a:ln>
        </p:spPr>
      </p:pic>
      <p:sp>
        <p:nvSpPr>
          <p:cNvPr id="301" name="Google Shape;301;p15"/>
          <p:cNvSpPr txBox="1"/>
          <p:nvPr/>
        </p:nvSpPr>
        <p:spPr>
          <a:xfrm>
            <a:off x="6282602" y="1722325"/>
            <a:ext cx="118500" cy="1659300"/>
          </a:xfrm>
          <a:prstGeom prst="rect">
            <a:avLst/>
          </a:prstGeom>
          <a:noFill/>
          <a:ln cap="flat" cmpd="sng" w="2857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300">
              <a:solidFill>
                <a:schemeClr val="dk2"/>
              </a:solidFill>
              <a:latin typeface="Nunito"/>
              <a:ea typeface="Nunito"/>
              <a:cs typeface="Nunito"/>
              <a:sym typeface="Nunito"/>
            </a:endParaRPr>
          </a:p>
        </p:txBody>
      </p:sp>
      <p:pic>
        <p:nvPicPr>
          <p:cNvPr id="302" name="Google Shape;302;p15"/>
          <p:cNvPicPr preferRelativeResize="0"/>
          <p:nvPr/>
        </p:nvPicPr>
        <p:blipFill rotWithShape="1">
          <a:blip r:embed="rId8">
            <a:alphaModFix/>
          </a:blip>
          <a:srcRect b="0" l="15892" r="13315" t="0"/>
          <a:stretch/>
        </p:blipFill>
        <p:spPr>
          <a:xfrm>
            <a:off x="7119937" y="1739700"/>
            <a:ext cx="1712826" cy="1614350"/>
          </a:xfrm>
          <a:prstGeom prst="rect">
            <a:avLst/>
          </a:prstGeom>
          <a:noFill/>
          <a:ln cap="flat" cmpd="sng" w="19050">
            <a:solidFill>
              <a:schemeClr val="lt2"/>
            </a:solidFill>
            <a:prstDash val="solid"/>
            <a:round/>
            <a:headEnd len="sm" w="sm" type="none"/>
            <a:tailEnd len="sm" w="sm" type="none"/>
          </a:ln>
        </p:spPr>
      </p:pic>
      <p:sp>
        <p:nvSpPr>
          <p:cNvPr id="303" name="Google Shape;303;p15"/>
          <p:cNvSpPr txBox="1"/>
          <p:nvPr/>
        </p:nvSpPr>
        <p:spPr>
          <a:xfrm>
            <a:off x="303300" y="1278600"/>
            <a:ext cx="8537400" cy="384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300">
                <a:solidFill>
                  <a:schemeClr val="dk2"/>
                </a:solidFill>
                <a:latin typeface="Nunito"/>
                <a:ea typeface="Nunito"/>
                <a:cs typeface="Nunito"/>
                <a:sym typeface="Nunito"/>
              </a:rPr>
              <a:t>The </a:t>
            </a:r>
            <a:r>
              <a:rPr lang="en" sz="1300">
                <a:solidFill>
                  <a:schemeClr val="dk2"/>
                </a:solidFill>
                <a:latin typeface="Nunito"/>
                <a:ea typeface="Nunito"/>
                <a:cs typeface="Nunito"/>
                <a:sym typeface="Nunito"/>
              </a:rPr>
              <a:t>categories</a:t>
            </a:r>
            <a:r>
              <a:rPr lang="en" sz="1300">
                <a:solidFill>
                  <a:schemeClr val="dk2"/>
                </a:solidFill>
                <a:latin typeface="Nunito"/>
                <a:ea typeface="Nunito"/>
                <a:cs typeface="Nunito"/>
                <a:sym typeface="Nunito"/>
              </a:rPr>
              <a:t> being classified by the CNN are: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Introduction: Our Problem</a:t>
            </a:r>
            <a:endParaRPr/>
          </a:p>
        </p:txBody>
      </p:sp>
      <p:sp>
        <p:nvSpPr>
          <p:cNvPr id="309" name="Google Shape;309;p16"/>
          <p:cNvSpPr txBox="1"/>
          <p:nvPr>
            <p:ph idx="1" type="body"/>
          </p:nvPr>
        </p:nvSpPr>
        <p:spPr>
          <a:xfrm>
            <a:off x="1303800" y="1228050"/>
            <a:ext cx="7030500" cy="1975500"/>
          </a:xfrm>
          <a:prstGeom prst="rect">
            <a:avLst/>
          </a:prstGeom>
        </p:spPr>
        <p:txBody>
          <a:bodyPr anchorCtr="0" anchor="t" bIns="91425" lIns="91425" spcFirstLastPara="1" rIns="91425" wrap="square" tIns="91425">
            <a:normAutofit/>
          </a:bodyPr>
          <a:lstStyle/>
          <a:p>
            <a:pPr indent="-323850" lvl="0" marL="457200" rtl="0" algn="l">
              <a:lnSpc>
                <a:spcPct val="150000"/>
              </a:lnSpc>
              <a:spcBef>
                <a:spcPts val="0"/>
              </a:spcBef>
              <a:spcAft>
                <a:spcPts val="0"/>
              </a:spcAft>
              <a:buSzPts val="1500"/>
              <a:buChar char="●"/>
            </a:pPr>
            <a:r>
              <a:rPr lang="en" sz="1500"/>
              <a:t>We have a CNN trained and tested on old Sonoma County data </a:t>
            </a:r>
            <a:endParaRPr sz="1500"/>
          </a:p>
          <a:p>
            <a:pPr indent="-323850" lvl="0" marL="457200" rtl="0" algn="l">
              <a:lnSpc>
                <a:spcPct val="150000"/>
              </a:lnSpc>
              <a:spcBef>
                <a:spcPts val="0"/>
              </a:spcBef>
              <a:spcAft>
                <a:spcPts val="0"/>
              </a:spcAft>
              <a:buSzPts val="1500"/>
              <a:buChar char="●"/>
            </a:pPr>
            <a:r>
              <a:rPr lang="en" sz="1500"/>
              <a:t>Now with new data from South Africa, </a:t>
            </a:r>
            <a:r>
              <a:rPr b="1" lang="en" sz="1500"/>
              <a:t>is our CNN still effective? </a:t>
            </a:r>
            <a:endParaRPr b="1" sz="1500"/>
          </a:p>
          <a:p>
            <a:pPr indent="-323850" lvl="0" marL="457200" rtl="0" algn="l">
              <a:lnSpc>
                <a:spcPct val="150000"/>
              </a:lnSpc>
              <a:spcBef>
                <a:spcPts val="0"/>
              </a:spcBef>
              <a:spcAft>
                <a:spcPts val="0"/>
              </a:spcAft>
              <a:buSzPts val="1500"/>
              <a:buChar char="●"/>
            </a:pPr>
            <a:r>
              <a:rPr lang="en" sz="1500"/>
              <a:t>Can we make </a:t>
            </a:r>
            <a:r>
              <a:rPr b="1" lang="en" sz="1500"/>
              <a:t>improvements?</a:t>
            </a:r>
            <a:endParaRPr b="1" sz="1500"/>
          </a:p>
          <a:p>
            <a:pPr indent="-323850" lvl="0" marL="457200" rtl="0" algn="l">
              <a:lnSpc>
                <a:spcPct val="150000"/>
              </a:lnSpc>
              <a:spcBef>
                <a:spcPts val="0"/>
              </a:spcBef>
              <a:spcAft>
                <a:spcPts val="0"/>
              </a:spcAft>
              <a:buSzPts val="1500"/>
              <a:buChar char="●"/>
            </a:pPr>
            <a:r>
              <a:rPr lang="en" sz="1500"/>
              <a:t>What kind of analysis can we use to </a:t>
            </a:r>
            <a:r>
              <a:rPr lang="en" sz="1500"/>
              <a:t>compare the old model to a new</a:t>
            </a:r>
            <a:r>
              <a:rPr lang="en" sz="1500"/>
              <a:t> and improved model?</a:t>
            </a:r>
            <a:endParaRPr sz="1500"/>
          </a:p>
        </p:txBody>
      </p:sp>
      <p:pic>
        <p:nvPicPr>
          <p:cNvPr id="310" name="Google Shape;310;p16"/>
          <p:cNvPicPr preferRelativeResize="0"/>
          <p:nvPr/>
        </p:nvPicPr>
        <p:blipFill>
          <a:blip r:embed="rId3">
            <a:alphaModFix/>
          </a:blip>
          <a:stretch>
            <a:fillRect/>
          </a:stretch>
        </p:blipFill>
        <p:spPr>
          <a:xfrm>
            <a:off x="3214394" y="3578959"/>
            <a:ext cx="1466986" cy="1350984"/>
          </a:xfrm>
          <a:prstGeom prst="rect">
            <a:avLst/>
          </a:prstGeom>
          <a:noFill/>
          <a:ln>
            <a:noFill/>
          </a:ln>
        </p:spPr>
      </p:pic>
      <p:cxnSp>
        <p:nvCxnSpPr>
          <p:cNvPr id="311" name="Google Shape;311;p16"/>
          <p:cNvCxnSpPr/>
          <p:nvPr/>
        </p:nvCxnSpPr>
        <p:spPr>
          <a:xfrm>
            <a:off x="2629745" y="4254462"/>
            <a:ext cx="462300" cy="0"/>
          </a:xfrm>
          <a:prstGeom prst="straightConnector1">
            <a:avLst/>
          </a:prstGeom>
          <a:noFill/>
          <a:ln cap="flat" cmpd="sng" w="28575">
            <a:solidFill>
              <a:srgbClr val="E06666"/>
            </a:solidFill>
            <a:prstDash val="solid"/>
            <a:round/>
            <a:headEnd len="med" w="med" type="none"/>
            <a:tailEnd len="med" w="med" type="triangle"/>
          </a:ln>
        </p:spPr>
      </p:cxnSp>
      <p:pic>
        <p:nvPicPr>
          <p:cNvPr id="312" name="Google Shape;312;p16"/>
          <p:cNvPicPr preferRelativeResize="0"/>
          <p:nvPr/>
        </p:nvPicPr>
        <p:blipFill>
          <a:blip r:embed="rId4">
            <a:alphaModFix/>
          </a:blip>
          <a:stretch>
            <a:fillRect/>
          </a:stretch>
        </p:blipFill>
        <p:spPr>
          <a:xfrm>
            <a:off x="927279" y="3857084"/>
            <a:ext cx="1161197" cy="1069375"/>
          </a:xfrm>
          <a:prstGeom prst="rect">
            <a:avLst/>
          </a:prstGeom>
          <a:noFill/>
          <a:ln cap="flat" cmpd="sng" w="9525">
            <a:solidFill>
              <a:schemeClr val="dk2"/>
            </a:solidFill>
            <a:prstDash val="solid"/>
            <a:round/>
            <a:headEnd len="sm" w="sm" type="none"/>
            <a:tailEnd len="sm" w="sm" type="none"/>
          </a:ln>
        </p:spPr>
      </p:pic>
      <p:pic>
        <p:nvPicPr>
          <p:cNvPr id="313" name="Google Shape;313;p16"/>
          <p:cNvPicPr preferRelativeResize="0"/>
          <p:nvPr/>
        </p:nvPicPr>
        <p:blipFill>
          <a:blip r:embed="rId5">
            <a:alphaModFix/>
          </a:blip>
          <a:stretch>
            <a:fillRect/>
          </a:stretch>
        </p:blipFill>
        <p:spPr>
          <a:xfrm>
            <a:off x="1078303" y="3728365"/>
            <a:ext cx="1161197" cy="1069375"/>
          </a:xfrm>
          <a:prstGeom prst="rect">
            <a:avLst/>
          </a:prstGeom>
          <a:noFill/>
          <a:ln cap="flat" cmpd="sng" w="9525">
            <a:solidFill>
              <a:schemeClr val="dk2"/>
            </a:solidFill>
            <a:prstDash val="solid"/>
            <a:round/>
            <a:headEnd len="sm" w="sm" type="none"/>
            <a:tailEnd len="sm" w="sm" type="none"/>
          </a:ln>
        </p:spPr>
      </p:pic>
      <p:pic>
        <p:nvPicPr>
          <p:cNvPr id="314" name="Google Shape;314;p16"/>
          <p:cNvPicPr preferRelativeResize="0"/>
          <p:nvPr/>
        </p:nvPicPr>
        <p:blipFill>
          <a:blip r:embed="rId6">
            <a:alphaModFix/>
          </a:blip>
          <a:stretch>
            <a:fillRect/>
          </a:stretch>
        </p:blipFill>
        <p:spPr>
          <a:xfrm>
            <a:off x="1229328" y="3589283"/>
            <a:ext cx="1161197" cy="1069375"/>
          </a:xfrm>
          <a:prstGeom prst="rect">
            <a:avLst/>
          </a:prstGeom>
          <a:noFill/>
          <a:ln cap="flat" cmpd="sng" w="9525">
            <a:solidFill>
              <a:schemeClr val="dk2"/>
            </a:solidFill>
            <a:prstDash val="solid"/>
            <a:round/>
            <a:headEnd len="sm" w="sm" type="none"/>
            <a:tailEnd len="sm" w="sm" type="none"/>
          </a:ln>
        </p:spPr>
      </p:pic>
      <p:pic>
        <p:nvPicPr>
          <p:cNvPr id="315" name="Google Shape;315;p16"/>
          <p:cNvPicPr preferRelativeResize="0"/>
          <p:nvPr/>
        </p:nvPicPr>
        <p:blipFill>
          <a:blip r:embed="rId7">
            <a:alphaModFix/>
          </a:blip>
          <a:stretch>
            <a:fillRect/>
          </a:stretch>
        </p:blipFill>
        <p:spPr>
          <a:xfrm>
            <a:off x="1380352" y="3450201"/>
            <a:ext cx="1161197" cy="1069375"/>
          </a:xfrm>
          <a:prstGeom prst="rect">
            <a:avLst/>
          </a:prstGeom>
          <a:noFill/>
          <a:ln cap="flat" cmpd="sng" w="9525">
            <a:solidFill>
              <a:schemeClr val="dk2"/>
            </a:solidFill>
            <a:prstDash val="solid"/>
            <a:round/>
            <a:headEnd len="sm" w="sm" type="none"/>
            <a:tailEnd len="sm" w="sm" type="none"/>
          </a:ln>
        </p:spPr>
      </p:pic>
      <p:cxnSp>
        <p:nvCxnSpPr>
          <p:cNvPr id="316" name="Google Shape;316;p16"/>
          <p:cNvCxnSpPr/>
          <p:nvPr/>
        </p:nvCxnSpPr>
        <p:spPr>
          <a:xfrm>
            <a:off x="4812015" y="4241686"/>
            <a:ext cx="1473000" cy="0"/>
          </a:xfrm>
          <a:prstGeom prst="straightConnector1">
            <a:avLst/>
          </a:prstGeom>
          <a:noFill/>
          <a:ln cap="flat" cmpd="sng" w="28575">
            <a:solidFill>
              <a:srgbClr val="93C47D"/>
            </a:solidFill>
            <a:prstDash val="solid"/>
            <a:round/>
            <a:headEnd len="med" w="med" type="none"/>
            <a:tailEnd len="med" w="med" type="triangle"/>
          </a:ln>
        </p:spPr>
      </p:cxnSp>
      <p:sp>
        <p:nvSpPr>
          <p:cNvPr id="317" name="Google Shape;317;p16"/>
          <p:cNvSpPr txBox="1"/>
          <p:nvPr/>
        </p:nvSpPr>
        <p:spPr>
          <a:xfrm>
            <a:off x="4818704" y="4184921"/>
            <a:ext cx="1300800" cy="28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latin typeface="Open Sans"/>
                <a:ea typeface="Open Sans"/>
                <a:cs typeface="Open Sans"/>
                <a:sym typeface="Open Sans"/>
              </a:rPr>
              <a:t>Classification</a:t>
            </a:r>
            <a:endParaRPr b="1" sz="1000">
              <a:latin typeface="Open Sans"/>
              <a:ea typeface="Open Sans"/>
              <a:cs typeface="Open Sans"/>
              <a:sym typeface="Open Sans"/>
            </a:endParaRPr>
          </a:p>
          <a:p>
            <a:pPr indent="0" lvl="0" marL="0" rtl="0" algn="ctr">
              <a:spcBef>
                <a:spcPts val="0"/>
              </a:spcBef>
              <a:spcAft>
                <a:spcPts val="0"/>
              </a:spcAft>
              <a:buNone/>
            </a:pPr>
            <a:r>
              <a:t/>
            </a:r>
            <a:endParaRPr b="1" sz="1000">
              <a:latin typeface="Open Sans"/>
              <a:ea typeface="Open Sans"/>
              <a:cs typeface="Open Sans"/>
              <a:sym typeface="Open Sans"/>
            </a:endParaRPr>
          </a:p>
        </p:txBody>
      </p:sp>
      <p:sp>
        <p:nvSpPr>
          <p:cNvPr id="318" name="Google Shape;318;p16"/>
          <p:cNvSpPr txBox="1"/>
          <p:nvPr/>
        </p:nvSpPr>
        <p:spPr>
          <a:xfrm>
            <a:off x="6355813" y="3677869"/>
            <a:ext cx="1860900" cy="11760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300">
                <a:latin typeface="Open Sans"/>
                <a:ea typeface="Open Sans"/>
                <a:cs typeface="Open Sans"/>
                <a:sym typeface="Open Sans"/>
              </a:rPr>
              <a:t>% of Anthropophony</a:t>
            </a:r>
            <a:endParaRPr sz="1300">
              <a:latin typeface="Open Sans"/>
              <a:ea typeface="Open Sans"/>
              <a:cs typeface="Open Sans"/>
              <a:sym typeface="Open Sans"/>
            </a:endParaRPr>
          </a:p>
          <a:p>
            <a:pPr indent="0" lvl="0" marL="0" rtl="0" algn="l">
              <a:spcBef>
                <a:spcPts val="0"/>
              </a:spcBef>
              <a:spcAft>
                <a:spcPts val="0"/>
              </a:spcAft>
              <a:buNone/>
            </a:pPr>
            <a:r>
              <a:rPr lang="en" sz="1300">
                <a:latin typeface="Open Sans"/>
                <a:ea typeface="Open Sans"/>
                <a:cs typeface="Open Sans"/>
                <a:sym typeface="Open Sans"/>
              </a:rPr>
              <a:t>% of Biophony</a:t>
            </a:r>
            <a:endParaRPr sz="1300">
              <a:latin typeface="Open Sans"/>
              <a:ea typeface="Open Sans"/>
              <a:cs typeface="Open Sans"/>
              <a:sym typeface="Open Sans"/>
            </a:endParaRPr>
          </a:p>
          <a:p>
            <a:pPr indent="0" lvl="0" marL="0" rtl="0" algn="l">
              <a:spcBef>
                <a:spcPts val="0"/>
              </a:spcBef>
              <a:spcAft>
                <a:spcPts val="0"/>
              </a:spcAft>
              <a:buNone/>
            </a:pPr>
            <a:r>
              <a:rPr lang="en" sz="1300">
                <a:latin typeface="Open Sans"/>
                <a:ea typeface="Open Sans"/>
                <a:cs typeface="Open Sans"/>
                <a:sym typeface="Open Sans"/>
              </a:rPr>
              <a:t>% of Geophony</a:t>
            </a:r>
            <a:endParaRPr sz="1300">
              <a:latin typeface="Open Sans"/>
              <a:ea typeface="Open Sans"/>
              <a:cs typeface="Open Sans"/>
              <a:sym typeface="Open Sans"/>
            </a:endParaRPr>
          </a:p>
          <a:p>
            <a:pPr indent="0" lvl="0" marL="0" rtl="0" algn="l">
              <a:spcBef>
                <a:spcPts val="0"/>
              </a:spcBef>
              <a:spcAft>
                <a:spcPts val="0"/>
              </a:spcAft>
              <a:buNone/>
            </a:pPr>
            <a:r>
              <a:rPr lang="en" sz="1300">
                <a:latin typeface="Open Sans"/>
                <a:ea typeface="Open Sans"/>
                <a:cs typeface="Open Sans"/>
                <a:sym typeface="Open Sans"/>
              </a:rPr>
              <a:t>% of Interference</a:t>
            </a:r>
            <a:endParaRPr sz="1300">
              <a:latin typeface="Open Sans"/>
              <a:ea typeface="Open Sans"/>
              <a:cs typeface="Open Sans"/>
              <a:sym typeface="Open Sans"/>
            </a:endParaRPr>
          </a:p>
          <a:p>
            <a:pPr indent="0" lvl="0" marL="0" rtl="0" algn="l">
              <a:spcBef>
                <a:spcPts val="0"/>
              </a:spcBef>
              <a:spcAft>
                <a:spcPts val="0"/>
              </a:spcAft>
              <a:buNone/>
            </a:pPr>
            <a:r>
              <a:rPr lang="en" sz="1300">
                <a:latin typeface="Open Sans"/>
                <a:ea typeface="Open Sans"/>
                <a:cs typeface="Open Sans"/>
                <a:sym typeface="Open Sans"/>
              </a:rPr>
              <a:t>% of Quiet</a:t>
            </a:r>
            <a:endParaRPr sz="1300">
              <a:latin typeface="Open Sans"/>
              <a:ea typeface="Open Sans"/>
              <a:cs typeface="Open Sans"/>
              <a:sym typeface="Open Sans"/>
            </a:endParaRPr>
          </a:p>
        </p:txBody>
      </p:sp>
      <p:sp>
        <p:nvSpPr>
          <p:cNvPr id="319" name="Google Shape;319;p16"/>
          <p:cNvSpPr txBox="1"/>
          <p:nvPr/>
        </p:nvSpPr>
        <p:spPr>
          <a:xfrm>
            <a:off x="979225" y="2990693"/>
            <a:ext cx="1964700" cy="383400"/>
          </a:xfrm>
          <a:prstGeom prst="rect">
            <a:avLst/>
          </a:prstGeom>
          <a:noFill/>
          <a:ln>
            <a:noFill/>
          </a:ln>
        </p:spPr>
        <p:txBody>
          <a:bodyPr anchorCtr="0" anchor="t" bIns="91425" lIns="0" spcFirstLastPara="1" rIns="91425" wrap="square" tIns="91425">
            <a:noAutofit/>
          </a:bodyPr>
          <a:lstStyle/>
          <a:p>
            <a:pPr indent="-457200" lvl="0" marL="457200" rtl="0" algn="l">
              <a:spcBef>
                <a:spcPts val="0"/>
              </a:spcBef>
              <a:spcAft>
                <a:spcPts val="0"/>
              </a:spcAft>
              <a:buNone/>
            </a:pPr>
            <a:r>
              <a:rPr b="1" lang="en" sz="1000">
                <a:latin typeface="Open Sans"/>
                <a:ea typeface="Open Sans"/>
                <a:cs typeface="Open Sans"/>
                <a:sym typeface="Open Sans"/>
              </a:rPr>
              <a:t>Input</a:t>
            </a:r>
            <a:r>
              <a:rPr lang="en" sz="1000">
                <a:latin typeface="Open Sans"/>
                <a:ea typeface="Open Sans"/>
                <a:cs typeface="Open Sans"/>
                <a:sym typeface="Open Sans"/>
              </a:rPr>
              <a:t>: Spectrogram images from wav files</a:t>
            </a:r>
            <a:endParaRPr sz="1000">
              <a:latin typeface="Open Sans"/>
              <a:ea typeface="Open Sans"/>
              <a:cs typeface="Open Sans"/>
              <a:sym typeface="Open Sans"/>
            </a:endParaRPr>
          </a:p>
        </p:txBody>
      </p:sp>
      <p:sp>
        <p:nvSpPr>
          <p:cNvPr id="320" name="Google Shape;320;p16"/>
          <p:cNvSpPr txBox="1"/>
          <p:nvPr/>
        </p:nvSpPr>
        <p:spPr>
          <a:xfrm>
            <a:off x="2389138" y="3143094"/>
            <a:ext cx="3265800" cy="587700"/>
          </a:xfrm>
          <a:prstGeom prst="rect">
            <a:avLst/>
          </a:prstGeom>
          <a:noFill/>
          <a:ln>
            <a:noFill/>
          </a:ln>
        </p:spPr>
        <p:txBody>
          <a:bodyPr anchorCtr="0" anchor="t" bIns="91425" lIns="0" spcFirstLastPara="1" rIns="91425" wrap="square" tIns="91425">
            <a:noAutofit/>
          </a:bodyPr>
          <a:lstStyle/>
          <a:p>
            <a:pPr indent="-457200" lvl="0" marL="457200" rtl="0" algn="ctr">
              <a:spcBef>
                <a:spcPts val="0"/>
              </a:spcBef>
              <a:spcAft>
                <a:spcPts val="0"/>
              </a:spcAft>
              <a:buNone/>
            </a:pPr>
            <a:r>
              <a:rPr b="1" lang="en" sz="1000">
                <a:latin typeface="Open Sans"/>
                <a:ea typeface="Open Sans"/>
                <a:cs typeface="Open Sans"/>
                <a:sym typeface="Open Sans"/>
              </a:rPr>
              <a:t>CNN(Old Model)</a:t>
            </a:r>
            <a:endParaRPr b="1" sz="1000">
              <a:latin typeface="Open Sans"/>
              <a:ea typeface="Open Sans"/>
              <a:cs typeface="Open Sans"/>
              <a:sym typeface="Open Sans"/>
            </a:endParaRPr>
          </a:p>
          <a:p>
            <a:pPr indent="-457200" lvl="0" marL="457200" rtl="0" algn="ctr">
              <a:spcBef>
                <a:spcPts val="0"/>
              </a:spcBef>
              <a:spcAft>
                <a:spcPts val="0"/>
              </a:spcAft>
              <a:buNone/>
            </a:pPr>
            <a:r>
              <a:rPr lang="en" sz="1000">
                <a:latin typeface="Open Sans"/>
                <a:ea typeface="Open Sans"/>
                <a:cs typeface="Open Sans"/>
                <a:sym typeface="Open Sans"/>
              </a:rPr>
              <a:t>MobileNetV2</a:t>
            </a:r>
            <a:endParaRPr sz="1000">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1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Introduction: Our Problem (cont.)</a:t>
            </a:r>
            <a:endParaRPr/>
          </a:p>
        </p:txBody>
      </p:sp>
      <p:sp>
        <p:nvSpPr>
          <p:cNvPr id="326" name="Google Shape;326;p17"/>
          <p:cNvSpPr txBox="1"/>
          <p:nvPr>
            <p:ph idx="1" type="body"/>
          </p:nvPr>
        </p:nvSpPr>
        <p:spPr>
          <a:xfrm>
            <a:off x="1303800" y="1369275"/>
            <a:ext cx="7030500" cy="31332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sz="1400"/>
              <a:t>The old model utilizes labeled data at a 2 second level</a:t>
            </a:r>
            <a:endParaRPr sz="1400"/>
          </a:p>
          <a:p>
            <a:pPr indent="-304800" lvl="1" marL="914400" rtl="0" algn="l">
              <a:spcBef>
                <a:spcPts val="0"/>
              </a:spcBef>
              <a:spcAft>
                <a:spcPts val="0"/>
              </a:spcAft>
              <a:buSzPts val="1200"/>
              <a:buChar char="○"/>
            </a:pPr>
            <a:r>
              <a:rPr lang="en" sz="1200"/>
              <a:t>Each piece of data is a separate 1 min. wav file, and these wav files are broken down into 2 second intervals </a:t>
            </a:r>
            <a:endParaRPr sz="1200"/>
          </a:p>
          <a:p>
            <a:pPr indent="-304800" lvl="1" marL="914400" rtl="0" algn="l">
              <a:spcBef>
                <a:spcPts val="0"/>
              </a:spcBef>
              <a:spcAft>
                <a:spcPts val="0"/>
              </a:spcAft>
              <a:buSzPts val="1200"/>
              <a:buChar char="○"/>
            </a:pPr>
            <a:r>
              <a:rPr lang="en" sz="1200"/>
              <a:t>The old data used to train the old model was labeled at a 2 second level</a:t>
            </a:r>
            <a:endParaRPr sz="1200"/>
          </a:p>
          <a:p>
            <a:pPr indent="0" lvl="0" marL="0" rtl="0" algn="l">
              <a:spcBef>
                <a:spcPts val="1200"/>
              </a:spcBef>
              <a:spcAft>
                <a:spcPts val="0"/>
              </a:spcAft>
              <a:buNone/>
            </a:pPr>
            <a:r>
              <a:t/>
            </a:r>
            <a:endParaRPr sz="1400"/>
          </a:p>
          <a:p>
            <a:pPr indent="-317500" lvl="0" marL="457200" rtl="0" algn="l">
              <a:spcBef>
                <a:spcPts val="1200"/>
              </a:spcBef>
              <a:spcAft>
                <a:spcPts val="0"/>
              </a:spcAft>
              <a:buSzPts val="1400"/>
              <a:buChar char="●"/>
            </a:pPr>
            <a:r>
              <a:rPr lang="en" sz="1400"/>
              <a:t>The new data is </a:t>
            </a:r>
            <a:r>
              <a:rPr b="1" lang="en" sz="1400"/>
              <a:t>not</a:t>
            </a:r>
            <a:r>
              <a:rPr lang="en" sz="1400"/>
              <a:t> labeled at a 2 second level</a:t>
            </a:r>
            <a:endParaRPr sz="1400"/>
          </a:p>
          <a:p>
            <a:pPr indent="-304800" lvl="1" marL="914400" rtl="0" algn="l">
              <a:spcBef>
                <a:spcPts val="0"/>
              </a:spcBef>
              <a:spcAft>
                <a:spcPts val="0"/>
              </a:spcAft>
              <a:buSzPts val="1200"/>
              <a:buChar char="○"/>
            </a:pPr>
            <a:r>
              <a:rPr lang="en" sz="1200"/>
              <a:t>The only labels we have are at a 1 min. </a:t>
            </a:r>
            <a:r>
              <a:rPr lang="en" sz="1200"/>
              <a:t>l</a:t>
            </a:r>
            <a:r>
              <a:rPr lang="en" sz="1200"/>
              <a:t>evel, which means we can’t fine tune the old model on the new data.</a:t>
            </a:r>
            <a:endParaRPr sz="1200"/>
          </a:p>
          <a:p>
            <a:pPr indent="-304800" lvl="1" marL="914400" rtl="0" algn="l">
              <a:spcBef>
                <a:spcPts val="0"/>
              </a:spcBef>
              <a:spcAft>
                <a:spcPts val="0"/>
              </a:spcAft>
              <a:buSzPts val="1200"/>
              <a:buChar char="○"/>
            </a:pPr>
            <a:r>
              <a:rPr lang="en" sz="1200"/>
              <a:t>This means we need to get creative in order to improve classification on </a:t>
            </a:r>
            <a:r>
              <a:rPr lang="en" sz="1200"/>
              <a:t>the</a:t>
            </a:r>
            <a:r>
              <a:rPr lang="en" sz="1200"/>
              <a:t> new data without the ability to relying on using that new data.</a:t>
            </a:r>
            <a:endParaRPr sz="1200"/>
          </a:p>
        </p:txBody>
      </p:sp>
      <p:pic>
        <p:nvPicPr>
          <p:cNvPr id="327" name="Google Shape;327;p17"/>
          <p:cNvPicPr preferRelativeResize="0"/>
          <p:nvPr/>
        </p:nvPicPr>
        <p:blipFill>
          <a:blip r:embed="rId3">
            <a:alphaModFix/>
          </a:blip>
          <a:stretch>
            <a:fillRect/>
          </a:stretch>
        </p:blipFill>
        <p:spPr>
          <a:xfrm>
            <a:off x="398925" y="3329500"/>
            <a:ext cx="1569050" cy="1569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18"/>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Introduction: Data Collection</a:t>
            </a:r>
            <a:endParaRPr/>
          </a:p>
          <a:p>
            <a:pPr indent="0" lvl="0" marL="0" rtl="0" algn="l">
              <a:spcBef>
                <a:spcPts val="0"/>
              </a:spcBef>
              <a:spcAft>
                <a:spcPts val="0"/>
              </a:spcAft>
              <a:buNone/>
            </a:pPr>
            <a:r>
              <a:t/>
            </a:r>
            <a:endParaRPr/>
          </a:p>
        </p:txBody>
      </p:sp>
      <p:sp>
        <p:nvSpPr>
          <p:cNvPr id="333" name="Google Shape;333;p18"/>
          <p:cNvSpPr txBox="1"/>
          <p:nvPr>
            <p:ph idx="1" type="body"/>
          </p:nvPr>
        </p:nvSpPr>
        <p:spPr>
          <a:xfrm>
            <a:off x="1303800" y="1304250"/>
            <a:ext cx="3430500" cy="1710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600"/>
              <a:t>Old Data:</a:t>
            </a:r>
            <a:endParaRPr b="1"/>
          </a:p>
          <a:p>
            <a:pPr indent="-311150" lvl="0" marL="457200" rtl="0" algn="l">
              <a:spcBef>
                <a:spcPts val="1200"/>
              </a:spcBef>
              <a:spcAft>
                <a:spcPts val="0"/>
              </a:spcAft>
              <a:buSzPts val="1300"/>
              <a:buChar char="●"/>
            </a:pPr>
            <a:r>
              <a:rPr lang="en"/>
              <a:t>Came from Sonoma County</a:t>
            </a:r>
            <a:endParaRPr/>
          </a:p>
          <a:p>
            <a:pPr indent="-311150" lvl="0" marL="457200" rtl="0" algn="l">
              <a:spcBef>
                <a:spcPts val="0"/>
              </a:spcBef>
              <a:spcAft>
                <a:spcPts val="0"/>
              </a:spcAft>
              <a:buSzPts val="1300"/>
              <a:buChar char="●"/>
            </a:pPr>
            <a:r>
              <a:rPr lang="en"/>
              <a:t>Old model was trained on labeled wav files that were broken down into 2 second intervals.</a:t>
            </a:r>
            <a:endParaRPr/>
          </a:p>
        </p:txBody>
      </p:sp>
      <p:sp>
        <p:nvSpPr>
          <p:cNvPr id="334" name="Google Shape;334;p18"/>
          <p:cNvSpPr txBox="1"/>
          <p:nvPr>
            <p:ph idx="2" type="body"/>
          </p:nvPr>
        </p:nvSpPr>
        <p:spPr>
          <a:xfrm>
            <a:off x="4903650" y="1304250"/>
            <a:ext cx="3430500" cy="17496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b="1" lang="en" sz="1600"/>
              <a:t>New Data:</a:t>
            </a:r>
            <a:endParaRPr b="1"/>
          </a:p>
          <a:p>
            <a:pPr indent="-304958" lvl="0" marL="457200" rtl="0" algn="l">
              <a:spcBef>
                <a:spcPts val="1200"/>
              </a:spcBef>
              <a:spcAft>
                <a:spcPts val="0"/>
              </a:spcAft>
              <a:buSzPct val="100000"/>
              <a:buChar char="●"/>
            </a:pPr>
            <a:r>
              <a:rPr lang="en"/>
              <a:t>Came from South Africa</a:t>
            </a:r>
            <a:endParaRPr/>
          </a:p>
          <a:p>
            <a:pPr indent="-293211" lvl="1" marL="914400" rtl="0" algn="l">
              <a:spcBef>
                <a:spcPts val="0"/>
              </a:spcBef>
              <a:spcAft>
                <a:spcPts val="0"/>
              </a:spcAft>
              <a:buSzPct val="100000"/>
              <a:buChar char="○"/>
            </a:pPr>
            <a:r>
              <a:rPr lang="en"/>
              <a:t>The old model was not trained on any of this new data</a:t>
            </a:r>
            <a:endParaRPr/>
          </a:p>
          <a:p>
            <a:pPr indent="-304958" lvl="0" marL="457200" rtl="0" algn="l">
              <a:spcBef>
                <a:spcPts val="0"/>
              </a:spcBef>
              <a:spcAft>
                <a:spcPts val="0"/>
              </a:spcAft>
              <a:buSzPct val="100000"/>
              <a:buChar char="●"/>
            </a:pPr>
            <a:r>
              <a:rPr lang="en"/>
              <a:t>New dataset recorded differently</a:t>
            </a:r>
            <a:endParaRPr/>
          </a:p>
          <a:p>
            <a:pPr indent="-304958" lvl="0" marL="457200" rtl="0" algn="l">
              <a:spcBef>
                <a:spcPts val="0"/>
              </a:spcBef>
              <a:spcAft>
                <a:spcPts val="0"/>
              </a:spcAft>
              <a:buSzPct val="100000"/>
              <a:buChar char="●"/>
            </a:pPr>
            <a:r>
              <a:rPr lang="en"/>
              <a:t>Problem: Only 1 min labeled data and no labeled data on the Quiet class </a:t>
            </a:r>
            <a:endParaRPr/>
          </a:p>
        </p:txBody>
      </p:sp>
      <p:pic>
        <p:nvPicPr>
          <p:cNvPr id="335" name="Google Shape;335;p18"/>
          <p:cNvPicPr preferRelativeResize="0"/>
          <p:nvPr/>
        </p:nvPicPr>
        <p:blipFill>
          <a:blip r:embed="rId3">
            <a:alphaModFix/>
          </a:blip>
          <a:stretch>
            <a:fillRect/>
          </a:stretch>
        </p:blipFill>
        <p:spPr>
          <a:xfrm>
            <a:off x="5350663" y="3053961"/>
            <a:ext cx="2536475" cy="1866678"/>
          </a:xfrm>
          <a:prstGeom prst="rect">
            <a:avLst/>
          </a:prstGeom>
          <a:noFill/>
          <a:ln cap="flat" cmpd="sng" w="19050">
            <a:solidFill>
              <a:schemeClr val="lt2"/>
            </a:solidFill>
            <a:prstDash val="solid"/>
            <a:round/>
            <a:headEnd len="sm" w="sm" type="none"/>
            <a:tailEnd len="sm" w="sm" type="none"/>
          </a:ln>
        </p:spPr>
      </p:pic>
      <p:pic>
        <p:nvPicPr>
          <p:cNvPr id="336" name="Google Shape;336;p18"/>
          <p:cNvPicPr preferRelativeResize="0"/>
          <p:nvPr/>
        </p:nvPicPr>
        <p:blipFill rotWithShape="1">
          <a:blip r:embed="rId4">
            <a:alphaModFix/>
          </a:blip>
          <a:srcRect b="0" l="773" r="0" t="0"/>
          <a:stretch/>
        </p:blipFill>
        <p:spPr>
          <a:xfrm>
            <a:off x="2172400" y="3053950"/>
            <a:ext cx="1693300" cy="1866700"/>
          </a:xfrm>
          <a:prstGeom prst="rect">
            <a:avLst/>
          </a:prstGeom>
          <a:noFill/>
          <a:ln cap="flat" cmpd="sng" w="19050">
            <a:solidFill>
              <a:schemeClr val="lt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19"/>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Introduction: Results of Old Model w/New Data</a:t>
            </a:r>
            <a:endParaRPr/>
          </a:p>
        </p:txBody>
      </p:sp>
      <p:sp>
        <p:nvSpPr>
          <p:cNvPr id="342" name="Google Shape;342;p19"/>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New 1 min WAV files from South Africa were ran through the old model</a:t>
            </a:r>
            <a:endParaRPr/>
          </a:p>
          <a:p>
            <a:pPr indent="-311150" lvl="0" marL="457200" rtl="0" algn="l">
              <a:spcBef>
                <a:spcPts val="0"/>
              </a:spcBef>
              <a:spcAft>
                <a:spcPts val="0"/>
              </a:spcAft>
              <a:buSzPts val="1300"/>
              <a:buChar char="●"/>
            </a:pPr>
            <a:r>
              <a:rPr lang="en"/>
              <a:t>30 2 sec melspecs were generated for each WAV file</a:t>
            </a:r>
            <a:endParaRPr/>
          </a:p>
          <a:p>
            <a:pPr indent="-311150" lvl="0" marL="457200" rtl="0" algn="l">
              <a:spcBef>
                <a:spcPts val="0"/>
              </a:spcBef>
              <a:spcAft>
                <a:spcPts val="0"/>
              </a:spcAft>
              <a:buSzPts val="1300"/>
              <a:buChar char="●"/>
            </a:pPr>
            <a:r>
              <a:rPr lang="en"/>
              <a:t>A respective CSV was generated with predictions for each melspec</a:t>
            </a:r>
            <a:endParaRPr/>
          </a:p>
          <a:p>
            <a:pPr indent="-311150" lvl="0" marL="457200" rtl="0" algn="l">
              <a:spcBef>
                <a:spcPts val="0"/>
              </a:spcBef>
              <a:spcAft>
                <a:spcPts val="0"/>
              </a:spcAft>
              <a:buSzPts val="1300"/>
              <a:buChar char="●"/>
            </a:pPr>
            <a:r>
              <a:rPr lang="en"/>
              <a:t>Predictions were accurate for some, but not all categories</a:t>
            </a:r>
            <a:endParaRPr/>
          </a:p>
          <a:p>
            <a:pPr indent="0" lvl="0" marL="0" rtl="0" algn="l">
              <a:spcBef>
                <a:spcPts val="120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20"/>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Introduction: Results of Old Model w/New Data (cont.)</a:t>
            </a:r>
            <a:endParaRPr/>
          </a:p>
          <a:p>
            <a:pPr indent="0" lvl="0" marL="0" rtl="0" algn="l">
              <a:spcBef>
                <a:spcPts val="0"/>
              </a:spcBef>
              <a:spcAft>
                <a:spcPts val="0"/>
              </a:spcAft>
              <a:buNone/>
            </a:pPr>
            <a:r>
              <a:t/>
            </a:r>
            <a:endParaRPr/>
          </a:p>
        </p:txBody>
      </p:sp>
      <p:sp>
        <p:nvSpPr>
          <p:cNvPr id="348" name="Google Shape;348;p20"/>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Wind was accurately predicted in the last 4 seconds</a:t>
            </a:r>
            <a:endParaRPr/>
          </a:p>
        </p:txBody>
      </p:sp>
      <p:pic>
        <p:nvPicPr>
          <p:cNvPr id="349" name="Google Shape;349;p20"/>
          <p:cNvPicPr preferRelativeResize="0"/>
          <p:nvPr/>
        </p:nvPicPr>
        <p:blipFill>
          <a:blip r:embed="rId3">
            <a:alphaModFix/>
          </a:blip>
          <a:stretch>
            <a:fillRect/>
          </a:stretch>
        </p:blipFill>
        <p:spPr>
          <a:xfrm>
            <a:off x="860950" y="2905837"/>
            <a:ext cx="1546125" cy="1546125"/>
          </a:xfrm>
          <a:prstGeom prst="rect">
            <a:avLst/>
          </a:prstGeom>
          <a:noFill/>
          <a:ln>
            <a:noFill/>
          </a:ln>
        </p:spPr>
      </p:pic>
      <p:pic>
        <p:nvPicPr>
          <p:cNvPr id="350" name="Google Shape;350;p20"/>
          <p:cNvPicPr preferRelativeResize="0"/>
          <p:nvPr/>
        </p:nvPicPr>
        <p:blipFill>
          <a:blip r:embed="rId4">
            <a:alphaModFix/>
          </a:blip>
          <a:stretch>
            <a:fillRect/>
          </a:stretch>
        </p:blipFill>
        <p:spPr>
          <a:xfrm>
            <a:off x="3196475" y="2905825"/>
            <a:ext cx="1546125" cy="1546125"/>
          </a:xfrm>
          <a:prstGeom prst="rect">
            <a:avLst/>
          </a:prstGeom>
          <a:noFill/>
          <a:ln>
            <a:noFill/>
          </a:ln>
        </p:spPr>
      </p:pic>
      <p:pic>
        <p:nvPicPr>
          <p:cNvPr id="351" name="Google Shape;351;p20"/>
          <p:cNvPicPr preferRelativeResize="0"/>
          <p:nvPr/>
        </p:nvPicPr>
        <p:blipFill>
          <a:blip r:embed="rId5">
            <a:alphaModFix/>
          </a:blip>
          <a:stretch>
            <a:fillRect/>
          </a:stretch>
        </p:blipFill>
        <p:spPr>
          <a:xfrm>
            <a:off x="5578600" y="2605925"/>
            <a:ext cx="2214275" cy="2145925"/>
          </a:xfrm>
          <a:prstGeom prst="rect">
            <a:avLst/>
          </a:prstGeom>
          <a:noFill/>
          <a:ln>
            <a:noFill/>
          </a:ln>
        </p:spPr>
      </p:pic>
      <p:pic>
        <p:nvPicPr>
          <p:cNvPr id="352" name="Google Shape;352;p20"/>
          <p:cNvPicPr preferRelativeResize="0"/>
          <p:nvPr/>
        </p:nvPicPr>
        <p:blipFill>
          <a:blip r:embed="rId6">
            <a:alphaModFix/>
          </a:blip>
          <a:stretch>
            <a:fillRect/>
          </a:stretch>
        </p:blipFill>
        <p:spPr>
          <a:xfrm>
            <a:off x="860950" y="2331925"/>
            <a:ext cx="4433225" cy="479650"/>
          </a:xfrm>
          <a:prstGeom prst="rect">
            <a:avLst/>
          </a:prstGeom>
          <a:noFill/>
          <a:ln>
            <a:noFill/>
          </a:ln>
        </p:spPr>
      </p:pic>
      <p:pic>
        <p:nvPicPr>
          <p:cNvPr id="353" name="Google Shape;353;p20" title="s2lam001_230713_2023-07-14_21-20.WAV">
            <a:hlinkClick r:id="rId7"/>
          </p:cNvPr>
          <p:cNvPicPr preferRelativeResize="0"/>
          <p:nvPr/>
        </p:nvPicPr>
        <p:blipFill>
          <a:blip r:embed="rId8">
            <a:alphaModFix/>
          </a:blip>
          <a:stretch>
            <a:fillRect/>
          </a:stretch>
        </p:blipFill>
        <p:spPr>
          <a:xfrm>
            <a:off x="5855300" y="2038150"/>
            <a:ext cx="293775" cy="293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21"/>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Introduction: Results of Old Model w/New Data (cont.)</a:t>
            </a:r>
            <a:endParaRPr/>
          </a:p>
        </p:txBody>
      </p:sp>
      <p:sp>
        <p:nvSpPr>
          <p:cNvPr id="359" name="Google Shape;359;p21"/>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We think there was interference starting at 0:25, but it was not labeled</a:t>
            </a:r>
            <a:endParaRPr/>
          </a:p>
          <a:p>
            <a:pPr indent="-311150" lvl="0" marL="457200" rtl="0" algn="l">
              <a:spcBef>
                <a:spcPts val="0"/>
              </a:spcBef>
              <a:spcAft>
                <a:spcPts val="0"/>
              </a:spcAft>
              <a:buSzPts val="1300"/>
              <a:buChar char="●"/>
            </a:pPr>
            <a:r>
              <a:rPr lang="en"/>
              <a:t>The old model was able to predict in 24.png, but once it started repeating, the model was unsure of what it was predicting until 32.png</a:t>
            </a:r>
            <a:endParaRPr/>
          </a:p>
        </p:txBody>
      </p:sp>
      <p:pic>
        <p:nvPicPr>
          <p:cNvPr id="360" name="Google Shape;360;p21"/>
          <p:cNvPicPr preferRelativeResize="0"/>
          <p:nvPr/>
        </p:nvPicPr>
        <p:blipFill>
          <a:blip r:embed="rId3">
            <a:alphaModFix/>
          </a:blip>
          <a:stretch>
            <a:fillRect/>
          </a:stretch>
        </p:blipFill>
        <p:spPr>
          <a:xfrm>
            <a:off x="4521925" y="3129600"/>
            <a:ext cx="1295400" cy="1295400"/>
          </a:xfrm>
          <a:prstGeom prst="rect">
            <a:avLst/>
          </a:prstGeom>
          <a:noFill/>
          <a:ln>
            <a:noFill/>
          </a:ln>
        </p:spPr>
      </p:pic>
      <p:pic>
        <p:nvPicPr>
          <p:cNvPr id="361" name="Google Shape;361;p21"/>
          <p:cNvPicPr preferRelativeResize="0"/>
          <p:nvPr/>
        </p:nvPicPr>
        <p:blipFill>
          <a:blip r:embed="rId4">
            <a:alphaModFix/>
          </a:blip>
          <a:stretch>
            <a:fillRect/>
          </a:stretch>
        </p:blipFill>
        <p:spPr>
          <a:xfrm>
            <a:off x="5977025" y="3129600"/>
            <a:ext cx="1295400" cy="1295400"/>
          </a:xfrm>
          <a:prstGeom prst="rect">
            <a:avLst/>
          </a:prstGeom>
          <a:noFill/>
          <a:ln>
            <a:noFill/>
          </a:ln>
        </p:spPr>
      </p:pic>
      <p:pic>
        <p:nvPicPr>
          <p:cNvPr id="362" name="Google Shape;362;p21"/>
          <p:cNvPicPr preferRelativeResize="0"/>
          <p:nvPr/>
        </p:nvPicPr>
        <p:blipFill>
          <a:blip r:embed="rId5">
            <a:alphaModFix/>
          </a:blip>
          <a:stretch>
            <a:fillRect/>
          </a:stretch>
        </p:blipFill>
        <p:spPr>
          <a:xfrm>
            <a:off x="7432125" y="3129600"/>
            <a:ext cx="1295400" cy="1295400"/>
          </a:xfrm>
          <a:prstGeom prst="rect">
            <a:avLst/>
          </a:prstGeom>
          <a:noFill/>
          <a:ln>
            <a:noFill/>
          </a:ln>
        </p:spPr>
      </p:pic>
      <p:pic>
        <p:nvPicPr>
          <p:cNvPr id="363" name="Google Shape;363;p21"/>
          <p:cNvPicPr preferRelativeResize="0"/>
          <p:nvPr/>
        </p:nvPicPr>
        <p:blipFill>
          <a:blip r:embed="rId6">
            <a:alphaModFix/>
          </a:blip>
          <a:stretch>
            <a:fillRect/>
          </a:stretch>
        </p:blipFill>
        <p:spPr>
          <a:xfrm>
            <a:off x="139851" y="3129600"/>
            <a:ext cx="4258650" cy="1034925"/>
          </a:xfrm>
          <a:prstGeom prst="rect">
            <a:avLst/>
          </a:prstGeom>
          <a:noFill/>
          <a:ln>
            <a:noFill/>
          </a:ln>
        </p:spPr>
      </p:pic>
      <p:pic>
        <p:nvPicPr>
          <p:cNvPr id="364" name="Google Shape;364;p21" title="s2lam001_230713_2023-07-14_21-20.WAV">
            <a:hlinkClick r:id="rId7"/>
          </p:cNvPr>
          <p:cNvPicPr preferRelativeResize="0"/>
          <p:nvPr/>
        </p:nvPicPr>
        <p:blipFill>
          <a:blip r:embed="rId8">
            <a:alphaModFix/>
          </a:blip>
          <a:stretch>
            <a:fillRect/>
          </a:stretch>
        </p:blipFill>
        <p:spPr>
          <a:xfrm>
            <a:off x="805075" y="2668700"/>
            <a:ext cx="307050" cy="3070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