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Old Standard TT"/>
      <p:regular r:id="rId17"/>
      <p:bold r:id="rId18"/>
      <p: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263684-0CF1-4AA8-9F48-A3BF8712204D}">
  <a:tblStyle styleId="{3E263684-0CF1-4AA8-9F48-A3BF871220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OldStandardTT-regular.fntdata"/><Relationship Id="rId16" Type="http://schemas.openxmlformats.org/officeDocument/2006/relationships/slide" Target="slides/slide10.xml"/><Relationship Id="rId19" Type="http://schemas.openxmlformats.org/officeDocument/2006/relationships/font" Target="fonts/OldStandardTT-italic.fntdata"/><Relationship Id="rId18" Type="http://schemas.openxmlformats.org/officeDocument/2006/relationships/font" Target="fonts/OldStandardT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31acbde3c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e31acbde3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b28cc89f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eb28cc89f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31acbde3c_0_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31acbde3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31acbde3c_0_4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31acbde3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793519921_0_7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793519921_0_7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31acbde3c_0_1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e31acbde3c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e31acbde3c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e31acbde3c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31acbde3c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31acbde3c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b28cc89f6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eb28cc89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b28cc89f6_0_3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b28cc89f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6.png"/><Relationship Id="rId9" Type="http://schemas.openxmlformats.org/officeDocument/2006/relationships/image" Target="../media/image9.jpg"/><Relationship Id="rId5" Type="http://schemas.openxmlformats.org/officeDocument/2006/relationships/image" Target="../media/image16.png"/><Relationship Id="rId6" Type="http://schemas.openxmlformats.org/officeDocument/2006/relationships/image" Target="../media/image14.png"/><Relationship Id="rId7" Type="http://schemas.openxmlformats.org/officeDocument/2006/relationships/image" Target="../media/image2.png"/><Relationship Id="rId8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6.png"/><Relationship Id="rId5" Type="http://schemas.openxmlformats.org/officeDocument/2006/relationships/image" Target="../media/image3.png"/><Relationship Id="rId6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8.jpg"/><Relationship Id="rId10" Type="http://schemas.openxmlformats.org/officeDocument/2006/relationships/image" Target="../media/image13.jpg"/><Relationship Id="rId9" Type="http://schemas.openxmlformats.org/officeDocument/2006/relationships/image" Target="../media/image7.jpg"/><Relationship Id="rId5" Type="http://schemas.openxmlformats.org/officeDocument/2006/relationships/image" Target="../media/image11.jpg"/><Relationship Id="rId6" Type="http://schemas.openxmlformats.org/officeDocument/2006/relationships/image" Target="../media/image17.jpg"/><Relationship Id="rId7" Type="http://schemas.openxmlformats.org/officeDocument/2006/relationships/image" Target="../media/image15.jpg"/><Relationship Id="rId8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26.jpg"/><Relationship Id="rId22" Type="http://schemas.openxmlformats.org/officeDocument/2006/relationships/image" Target="../media/image47.jpg"/><Relationship Id="rId21" Type="http://schemas.openxmlformats.org/officeDocument/2006/relationships/image" Target="../media/image29.jpg"/><Relationship Id="rId24" Type="http://schemas.openxmlformats.org/officeDocument/2006/relationships/image" Target="../media/image38.jpg"/><Relationship Id="rId23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Relationship Id="rId4" Type="http://schemas.openxmlformats.org/officeDocument/2006/relationships/image" Target="../media/image21.jpg"/><Relationship Id="rId9" Type="http://schemas.openxmlformats.org/officeDocument/2006/relationships/image" Target="../media/image30.jpg"/><Relationship Id="rId26" Type="http://schemas.openxmlformats.org/officeDocument/2006/relationships/image" Target="../media/image41.jpg"/><Relationship Id="rId25" Type="http://schemas.openxmlformats.org/officeDocument/2006/relationships/image" Target="../media/image45.jpg"/><Relationship Id="rId28" Type="http://schemas.openxmlformats.org/officeDocument/2006/relationships/image" Target="../media/image48.jpg"/><Relationship Id="rId27" Type="http://schemas.openxmlformats.org/officeDocument/2006/relationships/image" Target="../media/image42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29" Type="http://schemas.openxmlformats.org/officeDocument/2006/relationships/image" Target="../media/image44.jpg"/><Relationship Id="rId7" Type="http://schemas.openxmlformats.org/officeDocument/2006/relationships/image" Target="../media/image32.jpg"/><Relationship Id="rId8" Type="http://schemas.openxmlformats.org/officeDocument/2006/relationships/image" Target="../media/image27.jpg"/><Relationship Id="rId31" Type="http://schemas.openxmlformats.org/officeDocument/2006/relationships/image" Target="../media/image54.jpg"/><Relationship Id="rId30" Type="http://schemas.openxmlformats.org/officeDocument/2006/relationships/image" Target="../media/image40.jpg"/><Relationship Id="rId11" Type="http://schemas.openxmlformats.org/officeDocument/2006/relationships/image" Target="../media/image24.jpg"/><Relationship Id="rId33" Type="http://schemas.openxmlformats.org/officeDocument/2006/relationships/image" Target="../media/image46.jpg"/><Relationship Id="rId10" Type="http://schemas.openxmlformats.org/officeDocument/2006/relationships/image" Target="../media/image22.jpg"/><Relationship Id="rId32" Type="http://schemas.openxmlformats.org/officeDocument/2006/relationships/image" Target="../media/image39.jpg"/><Relationship Id="rId13" Type="http://schemas.openxmlformats.org/officeDocument/2006/relationships/image" Target="../media/image31.jpg"/><Relationship Id="rId12" Type="http://schemas.openxmlformats.org/officeDocument/2006/relationships/image" Target="../media/image25.jpg"/><Relationship Id="rId15" Type="http://schemas.openxmlformats.org/officeDocument/2006/relationships/image" Target="../media/image28.jpg"/><Relationship Id="rId14" Type="http://schemas.openxmlformats.org/officeDocument/2006/relationships/image" Target="../media/image35.jpg"/><Relationship Id="rId17" Type="http://schemas.openxmlformats.org/officeDocument/2006/relationships/image" Target="../media/image33.jpg"/><Relationship Id="rId16" Type="http://schemas.openxmlformats.org/officeDocument/2006/relationships/image" Target="../media/image37.jpg"/><Relationship Id="rId19" Type="http://schemas.openxmlformats.org/officeDocument/2006/relationships/image" Target="../media/image43.jpg"/><Relationship Id="rId18" Type="http://schemas.openxmlformats.org/officeDocument/2006/relationships/image" Target="../media/image3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5.png"/><Relationship Id="rId4" Type="http://schemas.openxmlformats.org/officeDocument/2006/relationships/image" Target="../media/image4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3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512700" y="851484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“Plasticola”</a:t>
            </a:r>
            <a:br>
              <a:rPr lang="en" sz="5200"/>
            </a:br>
            <a:r>
              <a:rPr lang="en" sz="5200"/>
              <a:t>(Part 2)</a:t>
            </a:r>
            <a:endParaRPr sz="5200"/>
          </a:p>
        </p:txBody>
      </p:sp>
      <p:pic>
        <p:nvPicPr>
          <p:cNvPr id="60" name="Google Shape;60;p13" title="KoretPlasticolaIm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3" y="-1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512700" y="4136300"/>
            <a:ext cx="3545400" cy="8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Eduardo Camacho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327325" y="5525375"/>
            <a:ext cx="726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 :)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571775" y="3186725"/>
            <a:ext cx="618000" cy="7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21725" y="313275"/>
            <a:ext cx="81279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100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Last time we Presented:</a:t>
            </a:r>
            <a:endParaRPr sz="4100">
              <a:solidFill>
                <a:schemeClr val="accen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69" name="Google Shape;69;p14" title="20250427_22592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6800" y="1911350"/>
            <a:ext cx="2481274" cy="330834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/>
          <p:nvPr/>
        </p:nvSpPr>
        <p:spPr>
          <a:xfrm>
            <a:off x="384175" y="1320800"/>
            <a:ext cx="4953000" cy="18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ld Standard TT"/>
              <a:buAutoNum type="arabicPeriod"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Upgraded Cameras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         →               → 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ld Standard TT"/>
              <a:buAutoNum type="arabicPeriod"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Add “AI HAT (Hailo-8 Accelerator)”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          +                =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3926" y="1769724"/>
            <a:ext cx="915045" cy="81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98600" y="1806975"/>
            <a:ext cx="712051" cy="8124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4175125" y="1802750"/>
            <a:ext cx="24384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ld Standard TT"/>
              <a:buChar char="-"/>
            </a:pPr>
            <a:r>
              <a:rPr lang="en" sz="12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Larger FOV</a:t>
            </a:r>
            <a:r>
              <a:rPr lang="en" sz="10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)</a:t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ld Standard TT"/>
              <a:buChar char="-"/>
            </a:pPr>
            <a:r>
              <a:rPr lang="en" sz="12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Better edge clarity at night</a:t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ld Standard TT"/>
              <a:buChar char="-"/>
            </a:pPr>
            <a:r>
              <a:rPr lang="en" sz="12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Higher resolution</a:t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8701" y="3607200"/>
            <a:ext cx="1273307" cy="9453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4175113" y="3212725"/>
            <a:ext cx="24384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ld Standard TT"/>
              <a:buChar char="-"/>
            </a:pPr>
            <a:r>
              <a:rPr lang="en" sz="12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Enables better inference speeds and performance (better models)</a:t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ld Standard TT"/>
              <a:buChar char="-"/>
            </a:pPr>
            <a:r>
              <a:rPr lang="en" sz="12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More responsive detections</a:t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84449" y="1629484"/>
            <a:ext cx="1683050" cy="1143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300" y="3631050"/>
            <a:ext cx="969497" cy="73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 rotWithShape="1">
          <a:blip r:embed="rId9">
            <a:alphaModFix/>
          </a:blip>
          <a:srcRect b="11383" l="22929" r="26721" t="12733"/>
          <a:stretch/>
        </p:blipFill>
        <p:spPr>
          <a:xfrm>
            <a:off x="1519475" y="3740200"/>
            <a:ext cx="806670" cy="8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/>
          <p:nvPr/>
        </p:nvSpPr>
        <p:spPr>
          <a:xfrm>
            <a:off x="571775" y="3186725"/>
            <a:ext cx="618000" cy="7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321725" y="313275"/>
            <a:ext cx="81279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What’s New (or different!):</a:t>
            </a:r>
            <a:endParaRPr sz="4100">
              <a:solidFill>
                <a:schemeClr val="accen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85" name="Google Shape;85;p15" title="20250427_22592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6800" y="1911350"/>
            <a:ext cx="2481274" cy="330834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384175" y="1320800"/>
            <a:ext cx="4953000" cy="18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Changed Cameras Again! </a:t>
            </a:r>
            <a:r>
              <a:rPr lang="en" sz="13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(IMX462 → IMX708)</a:t>
            </a:r>
            <a:endParaRPr sz="13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                        → 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Added Plastic (3 layers)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                         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3373" y="1806975"/>
            <a:ext cx="712051" cy="8124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4175125" y="1802750"/>
            <a:ext cx="24384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ld Standard TT"/>
              <a:buChar char="-"/>
            </a:pPr>
            <a:r>
              <a:rPr lang="en" sz="10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New Multiplexer (HAT on top) Doesn’t support IMX462</a:t>
            </a:r>
            <a:endParaRPr sz="10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ld Standard TT"/>
              <a:buChar char="-"/>
            </a:pPr>
            <a:r>
              <a:rPr lang="en" sz="10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Large lens rubs up against the plastic</a:t>
            </a:r>
            <a:endParaRPr sz="10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175113" y="3212725"/>
            <a:ext cx="24384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8699" y="1865300"/>
            <a:ext cx="806675" cy="777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23371" y="3396627"/>
            <a:ext cx="1108926" cy="153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6" title="2026-04-22_00-25-2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150" y="1622050"/>
            <a:ext cx="3220277" cy="18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 title="2026-04-22_00-26-5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3550" y="237225"/>
            <a:ext cx="2112998" cy="118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6" title="2026-04-22_00-53-14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2376" y="175063"/>
            <a:ext cx="2334024" cy="131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 title="2026-04-22_00-39-26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4107801"/>
            <a:ext cx="1570325" cy="88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 title="2026-04-22_00-39-55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67025" y="2906503"/>
            <a:ext cx="2259523" cy="127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 title="2026-04-22_00-37-18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67023" y="1549187"/>
            <a:ext cx="2193677" cy="123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 title="2026-04-22_01-08-34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71025" y="3584275"/>
            <a:ext cx="2334038" cy="131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 title="2026-04-22_00-40-5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34525" y="3584275"/>
            <a:ext cx="2614099" cy="147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/>
        </p:nvSpPr>
        <p:spPr>
          <a:xfrm>
            <a:off x="646750" y="587975"/>
            <a:ext cx="4968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Remember This?:</a:t>
            </a:r>
            <a:b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Over 300 Images taken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4527325" y="2669350"/>
            <a:ext cx="4627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3327875" y="2343025"/>
            <a:ext cx="582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   (Angled Diffusion Issue) →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/>
          <p:nvPr/>
        </p:nvSpPr>
        <p:spPr>
          <a:xfrm>
            <a:off x="571775" y="3186725"/>
            <a:ext cx="618000" cy="7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321725" y="313275"/>
            <a:ext cx="81279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What’s New: Over 1100 Photos (total) </a:t>
            </a:r>
            <a:endParaRPr sz="3600">
              <a:solidFill>
                <a:schemeClr val="accen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13" name="Google Shape;113;p17" title="tl_016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0450" y="3866626"/>
            <a:ext cx="673951" cy="3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 title="tl_000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50" y="1047550"/>
            <a:ext cx="617999" cy="3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 title="tl_000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650" y="1494375"/>
            <a:ext cx="673951" cy="3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 title="tl_0010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650" y="1911350"/>
            <a:ext cx="774124" cy="43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 title="tl_0026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300" y="2441675"/>
            <a:ext cx="774139" cy="4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 title="tl_0033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5641" y="2862975"/>
            <a:ext cx="847201" cy="47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 title="tl_0075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5644" y="3498075"/>
            <a:ext cx="918825" cy="5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 title="tl_0117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5645" y="4173475"/>
            <a:ext cx="918840" cy="5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 title="tl_0127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00299" y="1082200"/>
            <a:ext cx="918835" cy="5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title="tl_0131.jp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86870" y="1751450"/>
            <a:ext cx="918825" cy="516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 title="tl_0218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486870" y="2420694"/>
            <a:ext cx="1017702" cy="57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 title="tl_0229.jp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86873" y="2974091"/>
            <a:ext cx="918825" cy="51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title="tl_0243.jp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86873" y="3576000"/>
            <a:ext cx="918825" cy="51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 title="tl_0279.jp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486873" y="4196725"/>
            <a:ext cx="918825" cy="51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title="tl_0299.jp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656973" y="1189575"/>
            <a:ext cx="1103949" cy="6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 title="tl_0305.jp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00286" y="3336512"/>
            <a:ext cx="918845" cy="5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 title="tl_0391.jp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656973" y="1962949"/>
            <a:ext cx="774149" cy="43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558822" y="2974096"/>
            <a:ext cx="1300265" cy="73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 title="tl_0402.jpg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773801" y="3576001"/>
            <a:ext cx="918825" cy="51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 title="tl_0415.jp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859076" y="1146295"/>
            <a:ext cx="1103949" cy="620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7" title="tl_0443.jpg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3859075" y="2734625"/>
            <a:ext cx="1103949" cy="62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 title="tl_0460.jpg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3833701" y="3523946"/>
            <a:ext cx="1103949" cy="62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 title="tl_0508.jpg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3823123" y="4092851"/>
            <a:ext cx="1416269" cy="79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7" title="tl_0588.jpg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5184309" y="1146289"/>
            <a:ext cx="1103949" cy="6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 title="tl_0615.jpg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5239402" y="1962944"/>
            <a:ext cx="1103949" cy="6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 title="tl_0633.jpg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147102" y="2859583"/>
            <a:ext cx="1300250" cy="731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 title="tl_0670.jpg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5186515" y="4245725"/>
            <a:ext cx="1221422" cy="68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title="tl_0690.jpg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6566475" y="1131098"/>
            <a:ext cx="1647775" cy="92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 title="tl_0716.jpg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6566480" y="2133601"/>
            <a:ext cx="1557873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title="tl_0744.jpg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6631425" y="3186733"/>
            <a:ext cx="1300250" cy="731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title="tl_0769.jpg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6656828" y="4305600"/>
            <a:ext cx="1300270" cy="73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155" y="1554899"/>
            <a:ext cx="2470999" cy="313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3688775" y="2110050"/>
            <a:ext cx="3000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4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→</a:t>
            </a:r>
            <a:endParaRPr b="1" sz="8000"/>
          </a:p>
        </p:txBody>
      </p:sp>
      <p:pic>
        <p:nvPicPr>
          <p:cNvPr id="150" name="Google Shape;150;p18" title="tl_076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1251" y="2205175"/>
            <a:ext cx="3262648" cy="183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 txBox="1"/>
          <p:nvPr/>
        </p:nvSpPr>
        <p:spPr>
          <a:xfrm>
            <a:off x="3968750" y="715825"/>
            <a:ext cx="38706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Diffusion Issue:</a:t>
            </a:r>
            <a:endParaRPr sz="39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 Time: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/>
          <p:nvPr/>
        </p:nvSpPr>
        <p:spPr>
          <a:xfrm>
            <a:off x="571775" y="3186725"/>
            <a:ext cx="618000" cy="7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321725" y="313275"/>
            <a:ext cx="81279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Transfer Learning Results</a:t>
            </a:r>
            <a:endParaRPr sz="4100">
              <a:solidFill>
                <a:schemeClr val="accen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graphicFrame>
        <p:nvGraphicFramePr>
          <p:cNvPr id="163" name="Google Shape;163;p20"/>
          <p:cNvGraphicFramePr/>
          <p:nvPr/>
        </p:nvGraphicFramePr>
        <p:xfrm>
          <a:off x="165075" y="1333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{3E263684-0CF1-4AA8-9F48-A3BF8712204D}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Model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Precision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Recall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mAP50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mAP50-95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Original YOLOv8m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0.777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0.579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0.680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0.372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‘Fine-tuned’ Plasticola YOLOv8m 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solidFill>
                            <a:schemeClr val="lt1"/>
                          </a:solidFill>
                        </a:rPr>
                        <a:t>0.769</a:t>
                      </a:r>
                      <a:endParaRPr u="sng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0.667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0.779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0.397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4" name="Google Shape;164;p20"/>
          <p:cNvSpPr txBox="1"/>
          <p:nvPr/>
        </p:nvSpPr>
        <p:spPr>
          <a:xfrm>
            <a:off x="1684675" y="2706550"/>
            <a:ext cx="14226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^Only Precision</a:t>
            </a:r>
            <a:b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performed a </a:t>
            </a:r>
            <a:r>
              <a:rPr b="1"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tad</a:t>
            </a:r>
            <a: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bit worse, but it’s not always the case!</a:t>
            </a:r>
            <a:b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lang="en" sz="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It’s also worth mentioning that precision isn’t necessarily a priority in this project.</a:t>
            </a:r>
            <a:endParaRPr sz="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241200" y="3773950"/>
            <a:ext cx="7966500" cy="11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Fine-tuning improved mAP50 from 0.680 to 0.779 and mAP50-95 from 0.372 to 0.397 on the held-out Plasticola test set. </a:t>
            </a:r>
            <a:endParaRPr b="1"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/>
          <p:nvPr/>
        </p:nvSpPr>
        <p:spPr>
          <a:xfrm>
            <a:off x="571775" y="3186725"/>
            <a:ext cx="618000" cy="7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321725" y="313275"/>
            <a:ext cx="81279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Qualitative Results</a:t>
            </a:r>
            <a:endParaRPr sz="4100">
              <a:solidFill>
                <a:schemeClr val="accen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72" name="Google Shape;17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145" y="1071200"/>
            <a:ext cx="4936150" cy="10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013" y="2106898"/>
            <a:ext cx="4942418" cy="10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150" y="3142609"/>
            <a:ext cx="4936150" cy="103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2150" y="4185388"/>
            <a:ext cx="4942400" cy="102123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/>
          <p:nvPr/>
        </p:nvSpPr>
        <p:spPr>
          <a:xfrm>
            <a:off x="5284925" y="1085350"/>
            <a:ext cx="3618000" cy="19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As shown, the fine-tuned model often detected more people in Plasticola-specific conditions: low light, plastic diffusion, glare, and partial visibility.</a:t>
            </a:r>
            <a:endParaRPr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5284923" y="3137300"/>
            <a:ext cx="3618000" cy="19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Main remaining weakness: difficult glare and haze can still reduce box accuracy,  so future improvements should focus on </a:t>
            </a:r>
            <a:r>
              <a:rPr b="1" lang="en" sz="18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more hard negative images and cleaner optics.</a:t>
            </a:r>
            <a:endParaRPr b="1" sz="18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3617850" y="3688900"/>
            <a:ext cx="7023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Overlap! →</a:t>
            </a:r>
            <a:endParaRPr sz="70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