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1A41A6F-D34D-4C30-9EC2-7B3551F4213A}">
  <a:tblStyle styleId="{C1A41A6F-D34D-4C30-9EC2-7B3551F4213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e314b2a68e_1_4:notes"/>
          <p:cNvSpPr/>
          <p:nvPr>
            <p:ph idx="2" type="sldImg"/>
          </p:nvPr>
        </p:nvSpPr>
        <p:spPr>
          <a:xfrm>
            <a:off x="285975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e314b2a68e_1_4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411480" y="1166623"/>
            <a:ext cx="83211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Network Intrusion Detection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4"/>
          <p:cNvSpPr/>
          <p:nvPr/>
        </p:nvSpPr>
        <p:spPr>
          <a:xfrm>
            <a:off x="411480" y="2081023"/>
            <a:ext cx="83211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with Machine Learning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"/>
          <p:cNvSpPr/>
          <p:nvPr/>
        </p:nvSpPr>
        <p:spPr>
          <a:xfrm>
            <a:off x="411480" y="2766823"/>
            <a:ext cx="4114800" cy="36600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411480" y="2922271"/>
            <a:ext cx="83211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John MacIntyre  ·  Jacob Marshall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411480" y="3324607"/>
            <a:ext cx="8321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Mentors: Dr. Namsong Wu  ·  Dr. Gurman Gill  ·  CS 470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3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3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Confusion Matrices — All Three Models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3"/>
          <p:cNvSpPr/>
          <p:nvPr/>
        </p:nvSpPr>
        <p:spPr>
          <a:xfrm>
            <a:off x="8732526" y="658375"/>
            <a:ext cx="388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3"/>
          <p:cNvSpPr/>
          <p:nvPr/>
        </p:nvSpPr>
        <p:spPr>
          <a:xfrm>
            <a:off x="320040" y="4617720"/>
            <a:ext cx="8503920" cy="4754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3"/>
          <p:cNvSpPr/>
          <p:nvPr/>
        </p:nvSpPr>
        <p:spPr>
          <a:xfrm>
            <a:off x="457200" y="4654296"/>
            <a:ext cx="83210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Read the diagonal: bright values = correct predictions. Off-diagonal = misclassifications. Bot row shows most missed predictions (low recall) across all three models.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3" y="1616311"/>
            <a:ext cx="9098276" cy="2474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4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4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4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Random Forest - accuracy/size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4"/>
          <p:cNvSpPr/>
          <p:nvPr/>
        </p:nvSpPr>
        <p:spPr>
          <a:xfrm>
            <a:off x="8732525" y="658375"/>
            <a:ext cx="351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82963"/>
            <a:ext cx="9144000" cy="299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4"/>
          <p:cNvSpPr/>
          <p:nvPr/>
        </p:nvSpPr>
        <p:spPr>
          <a:xfrm>
            <a:off x="0" y="4122246"/>
            <a:ext cx="9144000" cy="10212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4"/>
          <p:cNvSpPr txBox="1"/>
          <p:nvPr/>
        </p:nvSpPr>
        <p:spPr>
          <a:xfrm>
            <a:off x="0" y="4192825"/>
            <a:ext cx="59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"/>
          <p:cNvSpPr/>
          <p:nvPr/>
        </p:nvSpPr>
        <p:spPr>
          <a:xfrm>
            <a:off x="4201" y="2850"/>
            <a:ext cx="9135600" cy="5670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5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Random Forest benchmarks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8" name="Google Shape;25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59" name="Google Shape;259;p15"/>
          <p:cNvGraphicFramePr/>
          <p:nvPr/>
        </p:nvGraphicFramePr>
        <p:xfrm>
          <a:off x="4200" y="572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{C1A41A6F-D34D-4C30-9EC2-7B3551F4213A}</a:tableStyleId>
              </a:tblPr>
              <a:tblGrid>
                <a:gridCol w="683725"/>
                <a:gridCol w="1408225"/>
                <a:gridCol w="380725"/>
                <a:gridCol w="889800"/>
                <a:gridCol w="842950"/>
                <a:gridCol w="842950"/>
                <a:gridCol w="711800"/>
                <a:gridCol w="655650"/>
                <a:gridCol w="655650"/>
                <a:gridCol w="908525"/>
                <a:gridCol w="1011550"/>
              </a:tblGrid>
              <a:tr h="3594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index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Model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Trees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Max Depth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Accuracy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Precision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Recall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F1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KB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ms/sample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>
                          <a:solidFill>
                            <a:srgbClr val="FFFFFF"/>
                          </a:solidFill>
                        </a:rPr>
                        <a:t>Throughput/s</a:t>
                      </a:r>
                      <a:endParaRPr b="1" sz="1000">
                        <a:solidFill>
                          <a:srgbClr val="FFFFFF"/>
                        </a:solidFill>
                      </a:endParaRPr>
                    </a:p>
                  </a:txBody>
                  <a:tcPr marT="19050" marB="19050" marR="76200" marL="76200" anchor="ctr">
                    <a:lnL cap="flat" cmpd="sng" w="6350">
                      <a:solidFill>
                        <a:srgbClr val="3568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6854"/>
                    </a:solidFill>
                  </a:tcPr>
                </a:tc>
              </a:tr>
              <a:tr h="2333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0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1 (100 trees, d=)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100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None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0.9959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0.9962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0.9959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146515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0.003887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257277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284E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458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1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2 (75 trees, d=20)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75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0.9868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0.9961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0.9868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47920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0.002823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354205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</a:tr>
              <a:tr h="2306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2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3 (50 trees, d=16)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50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0.9801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0.9952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0.9801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0.9871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18727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0.001974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506675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533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3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4 (40 trees, d=14)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40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0.9761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0.9934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0.9761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0.9841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10442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0.001532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652809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</a:tr>
              <a:tr h="2079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4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5 (30 trees, d=12)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30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0.9669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0.9938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0.9669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0.9795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5274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0.001256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796103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382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5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6 (25 trees, d=10)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0.9488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0.9899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0.9488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0.968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2256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0.001067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937317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</a:tr>
              <a:tr h="2609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6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7 (20 trees, d=8)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0.8592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0.9723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0.8592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0.9088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777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0.00092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1087383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306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7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8 (15 trees, d=7)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0.7356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0.9561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0.7356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0.8195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383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0.00079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1265062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</a:tr>
              <a:tr h="2496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8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9 (10 trees, d=6)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10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0.6299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0.9544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0.6299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0.7374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145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0.000669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1494308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458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9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10 (5 trees, d=5)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0.476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0.9076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0.476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0.5873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43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0.000459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2176306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</a:tr>
              <a:tr h="3594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10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11 (4 trees, d=4)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0.0878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0.9546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0.0878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0.0918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0.000442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2263908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594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11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12 (3 trees, d=3)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0.0628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0.9444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0.0628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0.0688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0.000403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2478757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</a:tr>
              <a:tr h="3594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12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13 (2 trees, d=3)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3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0.0562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0.9054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0.0562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0.0604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0.000364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2747201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594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/>
                        <a:t>13</a:t>
                      </a:r>
                      <a:endParaRPr b="1"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RF 14 (1 trees, d=2)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1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0.799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0.0002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0.0005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4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0.000308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/>
                        <a:t>3242647</a:t>
                      </a:r>
                      <a:endParaRPr sz="1000"/>
                    </a:p>
                  </a:txBody>
                  <a:tcPr marT="19050" marB="19050" marR="76200" marL="76200">
                    <a:lnL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44474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8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"/>
          <p:cNvSpPr/>
          <p:nvPr/>
        </p:nvSpPr>
        <p:spPr>
          <a:xfrm>
            <a:off x="8732526" y="658376"/>
            <a:ext cx="3780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6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 Unexpected Finding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6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Adding more features to the Decision Tree made it smaller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6"/>
          <p:cNvSpPr/>
          <p:nvPr/>
        </p:nvSpPr>
        <p:spPr>
          <a:xfrm>
            <a:off x="914400" y="1691640"/>
            <a:ext cx="2011680" cy="38404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6"/>
          <p:cNvSpPr/>
          <p:nvPr/>
        </p:nvSpPr>
        <p:spPr>
          <a:xfrm>
            <a:off x="914400" y="1691640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Feature Count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6"/>
          <p:cNvSpPr/>
          <p:nvPr/>
        </p:nvSpPr>
        <p:spPr>
          <a:xfrm>
            <a:off x="2926080" y="1691640"/>
            <a:ext cx="1828800" cy="38404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6"/>
          <p:cNvSpPr/>
          <p:nvPr/>
        </p:nvSpPr>
        <p:spPr>
          <a:xfrm>
            <a:off x="2926080" y="1691640"/>
            <a:ext cx="18288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Model Size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6"/>
          <p:cNvSpPr/>
          <p:nvPr/>
        </p:nvSpPr>
        <p:spPr>
          <a:xfrm>
            <a:off x="4754880" y="1691640"/>
            <a:ext cx="1828800" cy="38404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6"/>
          <p:cNvSpPr/>
          <p:nvPr/>
        </p:nvSpPr>
        <p:spPr>
          <a:xfrm>
            <a:off x="4754880" y="1691640"/>
            <a:ext cx="18288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F1 Weighted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914400" y="2075688"/>
            <a:ext cx="2011680" cy="4572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6"/>
          <p:cNvSpPr/>
          <p:nvPr/>
        </p:nvSpPr>
        <p:spPr>
          <a:xfrm>
            <a:off x="914400" y="2075688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 features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2926080" y="2075688"/>
            <a:ext cx="1828800" cy="4572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6"/>
          <p:cNvSpPr/>
          <p:nvPr/>
        </p:nvSpPr>
        <p:spPr>
          <a:xfrm>
            <a:off x="2926080" y="20756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27.4 KB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6"/>
          <p:cNvSpPr/>
          <p:nvPr/>
        </p:nvSpPr>
        <p:spPr>
          <a:xfrm>
            <a:off x="4754880" y="2075688"/>
            <a:ext cx="1828800" cy="4572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6"/>
          <p:cNvSpPr/>
          <p:nvPr/>
        </p:nvSpPr>
        <p:spPr>
          <a:xfrm>
            <a:off x="4754880" y="20756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0.9896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6"/>
          <p:cNvSpPr/>
          <p:nvPr/>
        </p:nvSpPr>
        <p:spPr>
          <a:xfrm>
            <a:off x="914400" y="2532888"/>
            <a:ext cx="2011680" cy="457200"/>
          </a:xfrm>
          <a:prstGeom prst="rect">
            <a:avLst/>
          </a:prstGeom>
          <a:solidFill>
            <a:srgbClr val="162030"/>
          </a:solidFill>
          <a:ln cap="flat" cmpd="sng" w="12700">
            <a:solidFill>
              <a:srgbClr val="16203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6"/>
          <p:cNvSpPr/>
          <p:nvPr/>
        </p:nvSpPr>
        <p:spPr>
          <a:xfrm>
            <a:off x="914400" y="2532888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 features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6"/>
          <p:cNvSpPr/>
          <p:nvPr/>
        </p:nvSpPr>
        <p:spPr>
          <a:xfrm>
            <a:off x="2926080" y="2532888"/>
            <a:ext cx="1828800" cy="457200"/>
          </a:xfrm>
          <a:prstGeom prst="rect">
            <a:avLst/>
          </a:prstGeom>
          <a:solidFill>
            <a:srgbClr val="162030"/>
          </a:solidFill>
          <a:ln cap="flat" cmpd="sng" w="12700">
            <a:solidFill>
              <a:srgbClr val="16203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6"/>
          <p:cNvSpPr/>
          <p:nvPr/>
        </p:nvSpPr>
        <p:spPr>
          <a:xfrm>
            <a:off x="2926080" y="25328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25.2 KB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6"/>
          <p:cNvSpPr/>
          <p:nvPr/>
        </p:nvSpPr>
        <p:spPr>
          <a:xfrm>
            <a:off x="4754880" y="2532888"/>
            <a:ext cx="1828800" cy="457200"/>
          </a:xfrm>
          <a:prstGeom prst="rect">
            <a:avLst/>
          </a:prstGeom>
          <a:solidFill>
            <a:srgbClr val="162030"/>
          </a:solidFill>
          <a:ln cap="flat" cmpd="sng" w="12700">
            <a:solidFill>
              <a:srgbClr val="16203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6"/>
          <p:cNvSpPr/>
          <p:nvPr/>
        </p:nvSpPr>
        <p:spPr>
          <a:xfrm>
            <a:off x="4754880" y="25328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0.9903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6"/>
          <p:cNvSpPr/>
          <p:nvPr/>
        </p:nvSpPr>
        <p:spPr>
          <a:xfrm>
            <a:off x="914400" y="2990088"/>
            <a:ext cx="2011680" cy="4572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6"/>
          <p:cNvSpPr/>
          <p:nvPr/>
        </p:nvSpPr>
        <p:spPr>
          <a:xfrm>
            <a:off x="914400" y="2990088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 features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6"/>
          <p:cNvSpPr/>
          <p:nvPr/>
        </p:nvSpPr>
        <p:spPr>
          <a:xfrm>
            <a:off x="2926080" y="2990088"/>
            <a:ext cx="1828800" cy="4572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6"/>
          <p:cNvSpPr/>
          <p:nvPr/>
        </p:nvSpPr>
        <p:spPr>
          <a:xfrm>
            <a:off x="2926080" y="29900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23.4 KB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6"/>
          <p:cNvSpPr/>
          <p:nvPr/>
        </p:nvSpPr>
        <p:spPr>
          <a:xfrm>
            <a:off x="4754880" y="2990088"/>
            <a:ext cx="1828800" cy="45720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6"/>
          <p:cNvSpPr/>
          <p:nvPr/>
        </p:nvSpPr>
        <p:spPr>
          <a:xfrm>
            <a:off x="4754880" y="29900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0.9911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914400" y="3447288"/>
            <a:ext cx="2011680" cy="457200"/>
          </a:xfrm>
          <a:prstGeom prst="rect">
            <a:avLst/>
          </a:prstGeom>
          <a:solidFill>
            <a:srgbClr val="162030"/>
          </a:solidFill>
          <a:ln cap="flat" cmpd="sng" w="12700">
            <a:solidFill>
              <a:srgbClr val="16203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6"/>
          <p:cNvSpPr/>
          <p:nvPr/>
        </p:nvSpPr>
        <p:spPr>
          <a:xfrm>
            <a:off x="914400" y="3447288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30 features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6"/>
          <p:cNvSpPr/>
          <p:nvPr/>
        </p:nvSpPr>
        <p:spPr>
          <a:xfrm>
            <a:off x="2926080" y="3447288"/>
            <a:ext cx="1828800" cy="457200"/>
          </a:xfrm>
          <a:prstGeom prst="rect">
            <a:avLst/>
          </a:prstGeom>
          <a:solidFill>
            <a:srgbClr val="162030"/>
          </a:solidFill>
          <a:ln cap="flat" cmpd="sng" w="12700">
            <a:solidFill>
              <a:srgbClr val="16203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6"/>
          <p:cNvSpPr/>
          <p:nvPr/>
        </p:nvSpPr>
        <p:spPr>
          <a:xfrm>
            <a:off x="2926080" y="34472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22.9 KB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6"/>
          <p:cNvSpPr/>
          <p:nvPr/>
        </p:nvSpPr>
        <p:spPr>
          <a:xfrm>
            <a:off x="4754880" y="3447288"/>
            <a:ext cx="1828800" cy="457200"/>
          </a:xfrm>
          <a:prstGeom prst="rect">
            <a:avLst/>
          </a:prstGeom>
          <a:solidFill>
            <a:srgbClr val="162030"/>
          </a:solidFill>
          <a:ln cap="flat" cmpd="sng" w="12700">
            <a:solidFill>
              <a:srgbClr val="16203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6"/>
          <p:cNvSpPr/>
          <p:nvPr/>
        </p:nvSpPr>
        <p:spPr>
          <a:xfrm>
            <a:off x="4754880" y="3447288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0.9931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6"/>
          <p:cNvSpPr/>
          <p:nvPr/>
        </p:nvSpPr>
        <p:spPr>
          <a:xfrm>
            <a:off x="6766560" y="1691640"/>
            <a:ext cx="2011680" cy="2212848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0E9AA7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6"/>
          <p:cNvSpPr/>
          <p:nvPr/>
        </p:nvSpPr>
        <p:spPr>
          <a:xfrm>
            <a:off x="6858000" y="1783080"/>
            <a:ext cx="1828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6"/>
          <p:cNvSpPr/>
          <p:nvPr/>
        </p:nvSpPr>
        <p:spPr>
          <a:xfrm>
            <a:off x="6858000" y="2176272"/>
            <a:ext cx="1828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More discriminative features let the tree reach pure leaf nodes earlier</a:t>
            </a: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fewer total splits needed = smaller file size.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6"/>
          <p:cNvSpPr/>
          <p:nvPr/>
        </p:nvSpPr>
        <p:spPr>
          <a:xfrm>
            <a:off x="457200" y="4206240"/>
            <a:ext cx="8229600" cy="64008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A152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6"/>
          <p:cNvSpPr/>
          <p:nvPr/>
        </p:nvSpPr>
        <p:spPr>
          <a:xfrm>
            <a:off x="594360" y="4279392"/>
            <a:ext cx="795528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The throughput tradeoff: 10 feat = 12,679K/s  →  30 feat = 5,810K/s. Still 3× faster than XGBoost at 1,956K/s.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7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7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Key Findings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7"/>
          <p:cNvSpPr/>
          <p:nvPr/>
        </p:nvSpPr>
        <p:spPr>
          <a:xfrm>
            <a:off x="8732526" y="658375"/>
            <a:ext cx="3714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7"/>
          <p:cNvSpPr/>
          <p:nvPr/>
        </p:nvSpPr>
        <p:spPr>
          <a:xfrm>
            <a:off x="320040" y="1170432"/>
            <a:ext cx="4160520" cy="1554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7"/>
          <p:cNvSpPr/>
          <p:nvPr/>
        </p:nvSpPr>
        <p:spPr>
          <a:xfrm>
            <a:off x="320040" y="1170432"/>
            <a:ext cx="54864" cy="1554480"/>
          </a:xfrm>
          <a:prstGeom prst="rect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7"/>
          <p:cNvSpPr/>
          <p:nvPr/>
        </p:nvSpPr>
        <p:spPr>
          <a:xfrm>
            <a:off x="466344" y="1261872"/>
            <a:ext cx="395935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27 KB is viable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7"/>
          <p:cNvSpPr/>
          <p:nvPr/>
        </p:nvSpPr>
        <p:spPr>
          <a:xfrm>
            <a:off x="466344" y="1700784"/>
            <a:ext cx="39593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60"/>
              <a:buFont typeface="Calibri"/>
              <a:buNone/>
            </a:pPr>
            <a:r>
              <a:rPr b="0" i="0" lang="en-US" sz="116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A Decision Tree at depth=8 with 10 features achieves 98.96% weighted F1, 0.76 ms latency, and 12.6M samples/sec throughput</a:t>
            </a:r>
            <a:r>
              <a:rPr lang="en-US" sz="116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en-US" sz="116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 under 30 KB on disk.</a:t>
            </a:r>
            <a:endParaRPr b="0" i="0" sz="11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7"/>
          <p:cNvSpPr/>
          <p:nvPr/>
        </p:nvSpPr>
        <p:spPr>
          <a:xfrm>
            <a:off x="4709160" y="1170432"/>
            <a:ext cx="4160520" cy="1554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7"/>
          <p:cNvSpPr/>
          <p:nvPr/>
        </p:nvSpPr>
        <p:spPr>
          <a:xfrm>
            <a:off x="4709160" y="1170432"/>
            <a:ext cx="54864" cy="1554480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7"/>
          <p:cNvSpPr/>
          <p:nvPr/>
        </p:nvSpPr>
        <p:spPr>
          <a:xfrm>
            <a:off x="4855464" y="1261872"/>
            <a:ext cx="395935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Gradient boosting matches references at fraction of the size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7"/>
          <p:cNvSpPr/>
          <p:nvPr/>
        </p:nvSpPr>
        <p:spPr>
          <a:xfrm>
            <a:off x="4855464" y="1700784"/>
            <a:ext cx="39593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60"/>
              <a:buFont typeface="Calibri"/>
              <a:buNone/>
            </a:pPr>
            <a:r>
              <a:rPr b="0" i="0" lang="en-US" sz="116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LightGBM (834 KB) and XGBoost (1,007 KB) match Ref1's accuracy while being up to 80× smaller than their Random Forest (67 MB).</a:t>
            </a:r>
            <a:endParaRPr b="0" i="0" sz="11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7"/>
          <p:cNvSpPr/>
          <p:nvPr/>
        </p:nvSpPr>
        <p:spPr>
          <a:xfrm>
            <a:off x="320040" y="2880360"/>
            <a:ext cx="4160520" cy="1554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7"/>
          <p:cNvSpPr/>
          <p:nvPr/>
        </p:nvSpPr>
        <p:spPr>
          <a:xfrm>
            <a:off x="320040" y="2880360"/>
            <a:ext cx="54864" cy="1554480"/>
          </a:xfrm>
          <a:prstGeom prst="rect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7"/>
          <p:cNvSpPr/>
          <p:nvPr/>
        </p:nvSpPr>
        <p:spPr>
          <a:xfrm>
            <a:off x="466344" y="2971800"/>
            <a:ext cx="395935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More features = smaller DT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7"/>
          <p:cNvSpPr/>
          <p:nvPr/>
        </p:nvSpPr>
        <p:spPr>
          <a:xfrm>
            <a:off x="466344" y="3410712"/>
            <a:ext cx="39593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60"/>
              <a:buFont typeface="Calibri"/>
              <a:buNone/>
            </a:pPr>
            <a:r>
              <a:rPr b="0" i="0" lang="en-US" sz="116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Adding targeted features reduced model size (27→22 KB) because the tree solves minority classes earlier and terminates branches sooner.</a:t>
            </a:r>
            <a:endParaRPr b="0" i="0" sz="11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7"/>
          <p:cNvSpPr/>
          <p:nvPr/>
        </p:nvSpPr>
        <p:spPr>
          <a:xfrm>
            <a:off x="4709160" y="2880360"/>
            <a:ext cx="4160520" cy="1554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7"/>
          <p:cNvSpPr/>
          <p:nvPr/>
        </p:nvSpPr>
        <p:spPr>
          <a:xfrm>
            <a:off x="4709160" y="2880360"/>
            <a:ext cx="54864" cy="1554480"/>
          </a:xfrm>
          <a:prstGeom prst="rect">
            <a:avLst/>
          </a:prstGeom>
          <a:solidFill>
            <a:srgbClr val="E05C5C"/>
          </a:solidFill>
          <a:ln cap="flat" cmpd="sng" w="12700">
            <a:solidFill>
              <a:srgbClr val="E05C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17"/>
          <p:cNvSpPr/>
          <p:nvPr/>
        </p:nvSpPr>
        <p:spPr>
          <a:xfrm>
            <a:off x="4855464" y="2971800"/>
            <a:ext cx="395935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Bot and Web Attack remain hard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7"/>
          <p:cNvSpPr/>
          <p:nvPr/>
        </p:nvSpPr>
        <p:spPr>
          <a:xfrm>
            <a:off x="4855464" y="3410712"/>
            <a:ext cx="39593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60"/>
              <a:buFont typeface="Calibri"/>
              <a:buNone/>
            </a:pPr>
            <a:r>
              <a:rPr b="0" i="0" lang="en-US" sz="116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F1 of 0.51–0.65 across all models. Timing-based features cannot fully separate these classes</a:t>
            </a:r>
            <a:r>
              <a:rPr lang="en-US" sz="116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en-US" sz="116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 backward packet and TCP handshake features are needed.</a:t>
            </a:r>
            <a:endParaRPr b="0" i="0" sz="11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5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5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Problem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5"/>
          <p:cNvSpPr/>
          <p:nvPr/>
        </p:nvSpPr>
        <p:spPr>
          <a:xfrm>
            <a:off x="365760" y="1143000"/>
            <a:ext cx="841248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Network attacks are growing in frequency and sophistication, but most ML-based IDS models prioritise accuracy over deployability.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320040" y="1874520"/>
            <a:ext cx="4023300" cy="11886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320040" y="1874520"/>
            <a:ext cx="54864" cy="1188720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466344" y="1965960"/>
            <a:ext cx="382219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What is an IDS?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466344" y="2331720"/>
            <a:ext cx="382219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An Intrusion Detection System monitors network traffic and classifies flows as normal or one of several attack types in real time.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4480560" y="1874520"/>
            <a:ext cx="4343400" cy="11887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4480560" y="1874520"/>
            <a:ext cx="54864" cy="1188720"/>
          </a:xfrm>
          <a:prstGeom prst="rect">
            <a:avLst/>
          </a:prstGeom>
          <a:solidFill>
            <a:srgbClr val="E05C5C"/>
          </a:solidFill>
          <a:ln cap="flat" cmpd="sng" w="12700">
            <a:solidFill>
              <a:srgbClr val="E05C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4626864" y="1965960"/>
            <a:ext cx="414223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The Gap in Published Research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4626864" y="2331720"/>
            <a:ext cx="414223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Most IDS papers report high accuracy but never measure model size, latency, or memory footprint</a:t>
            </a:r>
            <a:r>
              <a:rPr lang="en-US" sz="130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 the metrics that determine if a model can actually be deployed.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320040" y="3200400"/>
            <a:ext cx="4023360" cy="14173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5"/>
          <p:cNvSpPr/>
          <p:nvPr/>
        </p:nvSpPr>
        <p:spPr>
          <a:xfrm>
            <a:off x="320040" y="3200400"/>
            <a:ext cx="54864" cy="1417320"/>
          </a:xfrm>
          <a:prstGeom prst="rect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5"/>
          <p:cNvSpPr/>
          <p:nvPr/>
        </p:nvSpPr>
        <p:spPr>
          <a:xfrm>
            <a:off x="466344" y="3291840"/>
            <a:ext cx="382219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Why Size Matters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466344" y="3657600"/>
            <a:ext cx="382219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Real deployments run on embedded monitors, IoT gateways, and vehicle-level hardware. A 67 MB Random Forest is not feasible on a device with 1 GB RAM and strict latency requirements.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4480560" y="3200400"/>
            <a:ext cx="4343400" cy="14173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4480560" y="3200400"/>
            <a:ext cx="54864" cy="1417320"/>
          </a:xfrm>
          <a:prstGeom prst="rect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5"/>
          <p:cNvSpPr/>
          <p:nvPr/>
        </p:nvSpPr>
        <p:spPr>
          <a:xfrm>
            <a:off x="4626864" y="3291840"/>
            <a:ext cx="414223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Our Goal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4626864" y="3657600"/>
            <a:ext cx="414223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Can feature reduction produce a model under 1 MB that retains high detection accuracy? We benchmark three compact models against two published reference studies.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6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6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 Question &amp; Objectives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320040" y="1143000"/>
            <a:ext cx="8503920" cy="86868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6"/>
          <p:cNvSpPr/>
          <p:nvPr/>
        </p:nvSpPr>
        <p:spPr>
          <a:xfrm>
            <a:off x="502920" y="1188720"/>
            <a:ext cx="82296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Research Question: </a:t>
            </a:r>
            <a:r>
              <a:rPr b="0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Which intrusion detection model provides the best balance between detection performance and computational efficiency for practical deployment?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320040" y="2176272"/>
            <a:ext cx="4160520" cy="12344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6"/>
          <p:cNvSpPr/>
          <p:nvPr/>
        </p:nvSpPr>
        <p:spPr>
          <a:xfrm>
            <a:off x="320040" y="2176272"/>
            <a:ext cx="54864" cy="1234440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466344" y="2267712"/>
            <a:ext cx="38862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1.  Compare ML models for IDS performance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6"/>
          <p:cNvSpPr/>
          <p:nvPr/>
        </p:nvSpPr>
        <p:spPr>
          <a:xfrm>
            <a:off x="466344" y="2633472"/>
            <a:ext cx="3886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Decision Tree, XGBoost, LightGBM trained on the same features and evaluated identically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6"/>
          <p:cNvSpPr/>
          <p:nvPr/>
        </p:nvSpPr>
        <p:spPr>
          <a:xfrm>
            <a:off x="4709160" y="2176272"/>
            <a:ext cx="4160520" cy="12344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/>
          <p:nvPr/>
        </p:nvSpPr>
        <p:spPr>
          <a:xfrm>
            <a:off x="4709160" y="2176272"/>
            <a:ext cx="54864" cy="1234440"/>
          </a:xfrm>
          <a:prstGeom prst="rect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6"/>
          <p:cNvSpPr/>
          <p:nvPr/>
        </p:nvSpPr>
        <p:spPr>
          <a:xfrm>
            <a:off x="4855464" y="2267712"/>
            <a:ext cx="38862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2.  Measure computational efficiency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4855464" y="2633472"/>
            <a:ext cx="3886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Model size (KB), inference latency (ms), throughput (samples/sec), memory footprint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320040" y="3547872"/>
            <a:ext cx="4160520" cy="12344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6"/>
          <p:cNvSpPr/>
          <p:nvPr/>
        </p:nvSpPr>
        <p:spPr>
          <a:xfrm>
            <a:off x="320040" y="3547872"/>
            <a:ext cx="54864" cy="1234440"/>
          </a:xfrm>
          <a:prstGeom prst="rect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466344" y="3639312"/>
            <a:ext cx="38862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3.  Apply feature reduction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466344" y="4005072"/>
            <a:ext cx="3886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Reduce 79 raw features to a compact set using statistical and model-based ranking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4709160" y="3547872"/>
            <a:ext cx="4160520" cy="12344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6"/>
          <p:cNvSpPr/>
          <p:nvPr/>
        </p:nvSpPr>
        <p:spPr>
          <a:xfrm>
            <a:off x="4709160" y="3547872"/>
            <a:ext cx="54864" cy="1234440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6"/>
          <p:cNvSpPr/>
          <p:nvPr/>
        </p:nvSpPr>
        <p:spPr>
          <a:xfrm>
            <a:off x="4855464" y="3639312"/>
            <a:ext cx="38862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4.  Benchmark against published work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/>
          <p:nvPr/>
        </p:nvSpPr>
        <p:spPr>
          <a:xfrm>
            <a:off x="4855464" y="4005072"/>
            <a:ext cx="3886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Compare our results to two reference notebooks using the same CICIDS2017 dataset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7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7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Three-Phase Pipeline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365760" y="1097280"/>
            <a:ext cx="84124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Dataset: CICIDS2017</a:t>
            </a:r>
            <a:r>
              <a:rPr lang="en-US" sz="150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 2.83M labelled network flows, 79 features, 15 attack classes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7"/>
          <p:cNvSpPr/>
          <p:nvPr/>
        </p:nvSpPr>
        <p:spPr>
          <a:xfrm>
            <a:off x="274320" y="1600200"/>
            <a:ext cx="2834640" cy="33832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0E9AA7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7"/>
          <p:cNvSpPr/>
          <p:nvPr/>
        </p:nvSpPr>
        <p:spPr>
          <a:xfrm>
            <a:off x="411480" y="1737360"/>
            <a:ext cx="502920" cy="502920"/>
          </a:xfrm>
          <a:prstGeom prst="ellipse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7"/>
          <p:cNvSpPr/>
          <p:nvPr/>
        </p:nvSpPr>
        <p:spPr>
          <a:xfrm>
            <a:off x="411480" y="17373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024128" y="1810512"/>
            <a:ext cx="196596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Data Cleaning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411480" y="2331720"/>
            <a:ext cx="2560320" cy="27432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7"/>
          <p:cNvSpPr/>
          <p:nvPr/>
        </p:nvSpPr>
        <p:spPr>
          <a:xfrm>
            <a:off x="411480" y="2487168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Remove inf / NaN / duplicates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411480" y="3054096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Drop zero-variance &amp; identical columns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411480" y="3621024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Memory downcast (44% reduction)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7"/>
          <p:cNvSpPr/>
          <p:nvPr/>
        </p:nvSpPr>
        <p:spPr>
          <a:xfrm>
            <a:off x="411480" y="4187952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Result: 2,499,641 clean rows, 66 cols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"/>
          <p:cNvSpPr/>
          <p:nvPr/>
        </p:nvSpPr>
        <p:spPr>
          <a:xfrm>
            <a:off x="3108960" y="2971800"/>
            <a:ext cx="20116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2800"/>
              <a:buFont typeface="Calibri"/>
              <a:buNone/>
            </a:pPr>
            <a:r>
              <a:rPr b="0" i="0" lang="en-US" sz="280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7"/>
          <p:cNvSpPr/>
          <p:nvPr/>
        </p:nvSpPr>
        <p:spPr>
          <a:xfrm>
            <a:off x="3218688" y="1600200"/>
            <a:ext cx="2834640" cy="33832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F4A94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"/>
          <p:cNvSpPr/>
          <p:nvPr/>
        </p:nvSpPr>
        <p:spPr>
          <a:xfrm>
            <a:off x="3355848" y="1737360"/>
            <a:ext cx="502920" cy="502920"/>
          </a:xfrm>
          <a:prstGeom prst="ellipse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3355848" y="17373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3968496" y="1810512"/>
            <a:ext cx="196596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Feature Engineering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7"/>
          <p:cNvSpPr/>
          <p:nvPr/>
        </p:nvSpPr>
        <p:spPr>
          <a:xfrm>
            <a:off x="3355848" y="2331720"/>
            <a:ext cx="2560320" cy="27432"/>
          </a:xfrm>
          <a:prstGeom prst="rect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3355848" y="2487168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A942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4A942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Group 15 labels → 7 classes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3355848" y="3054096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A942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4A942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Correlation filter (r &gt; 0.95)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3355848" y="3621024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A942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4A942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Kruskal-Wallis + RF importance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3355848" y="4187952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A942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4A942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Result: 10 final features selected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7"/>
          <p:cNvSpPr/>
          <p:nvPr/>
        </p:nvSpPr>
        <p:spPr>
          <a:xfrm>
            <a:off x="6053328" y="2971800"/>
            <a:ext cx="20116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2800"/>
              <a:buFont typeface="Calibri"/>
              <a:buNone/>
            </a:pPr>
            <a:r>
              <a:rPr b="0" i="0" lang="en-US" sz="280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6163056" y="1600200"/>
            <a:ext cx="2834640" cy="33832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DC653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7"/>
          <p:cNvSpPr/>
          <p:nvPr/>
        </p:nvSpPr>
        <p:spPr>
          <a:xfrm>
            <a:off x="6300216" y="1737360"/>
            <a:ext cx="502920" cy="502920"/>
          </a:xfrm>
          <a:prstGeom prst="ellipse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7"/>
          <p:cNvSpPr/>
          <p:nvPr/>
        </p:nvSpPr>
        <p:spPr>
          <a:xfrm>
            <a:off x="6300216" y="17373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7"/>
          <p:cNvSpPr/>
          <p:nvPr/>
        </p:nvSpPr>
        <p:spPr>
          <a:xfrm>
            <a:off x="6912864" y="1810512"/>
            <a:ext cx="196596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Model Training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7"/>
          <p:cNvSpPr/>
          <p:nvPr/>
        </p:nvSpPr>
        <p:spPr>
          <a:xfrm>
            <a:off x="6300216" y="2331720"/>
            <a:ext cx="2560320" cy="27432"/>
          </a:xfrm>
          <a:prstGeom prst="rect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6300216" y="2487168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C653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DC653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Decision Tree (depth sweep)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7"/>
          <p:cNvSpPr/>
          <p:nvPr/>
        </p:nvSpPr>
        <p:spPr>
          <a:xfrm>
            <a:off x="6300216" y="3054096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C653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DC653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XGBoost (Optuna 50 trials, GPU)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7"/>
          <p:cNvSpPr/>
          <p:nvPr/>
        </p:nvSpPr>
        <p:spPr>
          <a:xfrm>
            <a:off x="6300216" y="3621024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C653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DC653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LightGBM (Optuna 15 trials)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7"/>
          <p:cNvSpPr/>
          <p:nvPr/>
        </p:nvSpPr>
        <p:spPr>
          <a:xfrm>
            <a:off x="6300216" y="4187952"/>
            <a:ext cx="2560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C653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DC653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2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Benchmark: size, latency, F1, throughput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Data Cleaning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8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8"/>
          <p:cNvSpPr/>
          <p:nvPr/>
        </p:nvSpPr>
        <p:spPr>
          <a:xfrm>
            <a:off x="320040" y="1188720"/>
            <a:ext cx="4160520" cy="166420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8"/>
          <p:cNvSpPr/>
          <p:nvPr/>
        </p:nvSpPr>
        <p:spPr>
          <a:xfrm>
            <a:off x="429768" y="1316736"/>
            <a:ext cx="411480" cy="411480"/>
          </a:xfrm>
          <a:prstGeom prst="ellipse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429768" y="1316736"/>
            <a:ext cx="411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8"/>
          <p:cNvSpPr/>
          <p:nvPr/>
        </p:nvSpPr>
        <p:spPr>
          <a:xfrm>
            <a:off x="941832" y="1325880"/>
            <a:ext cx="3429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Infinite values → median imputation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8"/>
          <p:cNvSpPr/>
          <p:nvPr/>
        </p:nvSpPr>
        <p:spPr>
          <a:xfrm>
            <a:off x="457200" y="1783080"/>
            <a:ext cx="3886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Flow Bytes/s and Packets/s contained 4,376 infinite values. Replaced with column median</a:t>
            </a:r>
            <a:r>
              <a:rPr lang="en-US" sz="115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 recovering rows that dropna() would discard.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/>
          <p:nvPr/>
        </p:nvSpPr>
        <p:spPr>
          <a:xfrm>
            <a:off x="4709160" y="1188720"/>
            <a:ext cx="4160520" cy="166420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4818888" y="1316736"/>
            <a:ext cx="411480" cy="411480"/>
          </a:xfrm>
          <a:prstGeom prst="ellipse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"/>
          <p:cNvSpPr/>
          <p:nvPr/>
        </p:nvSpPr>
        <p:spPr>
          <a:xfrm>
            <a:off x="4818888" y="1316736"/>
            <a:ext cx="411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8"/>
          <p:cNvSpPr/>
          <p:nvPr/>
        </p:nvSpPr>
        <p:spPr>
          <a:xfrm>
            <a:off x="5330952" y="1325880"/>
            <a:ext cx="3429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Negative flow duration removed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"/>
          <p:cNvSpPr/>
          <p:nvPr/>
        </p:nvSpPr>
        <p:spPr>
          <a:xfrm>
            <a:off x="4846320" y="1783080"/>
            <a:ext cx="3886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115 rows had negative Flow Duration (physically impossible). Removed as instrumentation errors.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8"/>
          <p:cNvSpPr/>
          <p:nvPr/>
        </p:nvSpPr>
        <p:spPr>
          <a:xfrm>
            <a:off x="320040" y="3017520"/>
            <a:ext cx="4160520" cy="166420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"/>
          <p:cNvSpPr/>
          <p:nvPr/>
        </p:nvSpPr>
        <p:spPr>
          <a:xfrm>
            <a:off x="429768" y="3145536"/>
            <a:ext cx="411480" cy="411480"/>
          </a:xfrm>
          <a:prstGeom prst="ellipse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8"/>
          <p:cNvSpPr/>
          <p:nvPr/>
        </p:nvSpPr>
        <p:spPr>
          <a:xfrm>
            <a:off x="429768" y="3145536"/>
            <a:ext cx="411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941832" y="3154680"/>
            <a:ext cx="3429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Zero-variance &amp; identical columns dropped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457200" y="3611880"/>
            <a:ext cx="3886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8 constant columns dropped (e.g. Bwd PSH Flags). 5 byte-for-byte duplicate columns removed using Series.equals(). Found SYN Flag Count = Fwd PSH Flags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"/>
          <p:cNvSpPr/>
          <p:nvPr/>
        </p:nvSpPr>
        <p:spPr>
          <a:xfrm>
            <a:off x="4709160" y="3017520"/>
            <a:ext cx="4160520" cy="166420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8"/>
          <p:cNvSpPr/>
          <p:nvPr/>
        </p:nvSpPr>
        <p:spPr>
          <a:xfrm>
            <a:off x="4818888" y="3145536"/>
            <a:ext cx="411480" cy="411480"/>
          </a:xfrm>
          <a:prstGeom prst="ellipse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4818888" y="3145536"/>
            <a:ext cx="411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8"/>
          <p:cNvSpPr/>
          <p:nvPr/>
        </p:nvSpPr>
        <p:spPr>
          <a:xfrm>
            <a:off x="5330952" y="3154680"/>
            <a:ext cx="3429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Duplicates removed + memory downcast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/>
          <p:nvPr/>
        </p:nvSpPr>
        <p:spPr>
          <a:xfrm>
            <a:off x="4846320" y="3611880"/>
            <a:ext cx="3886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308,373 duplicate rows removed. float64→float32 downcast achieved 44% memory reduction (1,400→780 MB). Post-downcast dedup removed 22,614 precision-collision rows.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8"/>
          <p:cNvSpPr/>
          <p:nvPr/>
        </p:nvSpPr>
        <p:spPr>
          <a:xfrm>
            <a:off x="320040" y="4709160"/>
            <a:ext cx="8503920" cy="384048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411480" y="4727448"/>
            <a:ext cx="8321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Final: 2,499,641 rows</a:t>
            </a:r>
            <a:r>
              <a:rPr b="1" lang="en-US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en-US" sz="14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·  </a:t>
            </a:r>
            <a:r>
              <a:rPr b="1" i="0" lang="en-US" sz="14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780 MB (−44%)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9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We Selected 10 Features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9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9"/>
          <p:cNvSpPr/>
          <p:nvPr/>
        </p:nvSpPr>
        <p:spPr>
          <a:xfrm>
            <a:off x="411480" y="1234440"/>
            <a:ext cx="5486400" cy="822960"/>
          </a:xfrm>
          <a:prstGeom prst="roundRect">
            <a:avLst>
              <a:gd fmla="val 6667" name="adj"/>
            </a:avLst>
          </a:prstGeom>
          <a:solidFill>
            <a:srgbClr val="E05C5C"/>
          </a:solidFill>
          <a:ln cap="flat" cmpd="sng" w="12700">
            <a:solidFill>
              <a:srgbClr val="E05C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9"/>
          <p:cNvSpPr/>
          <p:nvPr/>
        </p:nvSpPr>
        <p:spPr>
          <a:xfrm>
            <a:off x="502920" y="1307592"/>
            <a:ext cx="20116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79 raw features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9"/>
          <p:cNvSpPr/>
          <p:nvPr/>
        </p:nvSpPr>
        <p:spPr>
          <a:xfrm>
            <a:off x="2606040" y="1399032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Original CICIDS2017 columns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>
            <a:off x="2971800" y="2103120"/>
            <a:ext cx="91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▼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9"/>
          <p:cNvSpPr/>
          <p:nvPr/>
        </p:nvSpPr>
        <p:spPr>
          <a:xfrm>
            <a:off x="868680" y="2331720"/>
            <a:ext cx="4572000" cy="822960"/>
          </a:xfrm>
          <a:prstGeom prst="roundRect">
            <a:avLst>
              <a:gd fmla="val 6667" name="adj"/>
            </a:avLst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9"/>
          <p:cNvSpPr/>
          <p:nvPr/>
        </p:nvSpPr>
        <p:spPr>
          <a:xfrm>
            <a:off x="960120" y="2404872"/>
            <a:ext cx="20116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48 features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9"/>
          <p:cNvSpPr/>
          <p:nvPr/>
        </p:nvSpPr>
        <p:spPr>
          <a:xfrm>
            <a:off x="3063240" y="2496312"/>
            <a:ext cx="2286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Removed 31 correlated pairs (r &gt; 0.95)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2971800" y="3200400"/>
            <a:ext cx="91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▼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1325880" y="3429000"/>
            <a:ext cx="3657600" cy="822960"/>
          </a:xfrm>
          <a:prstGeom prst="roundRect">
            <a:avLst>
              <a:gd fmla="val 6667" name="adj"/>
            </a:avLst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9"/>
          <p:cNvSpPr/>
          <p:nvPr/>
        </p:nvSpPr>
        <p:spPr>
          <a:xfrm>
            <a:off x="1417320" y="3502152"/>
            <a:ext cx="20116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 features selected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9"/>
          <p:cNvSpPr/>
          <p:nvPr/>
        </p:nvSpPr>
        <p:spPr>
          <a:xfrm>
            <a:off x="3520440" y="3593592"/>
            <a:ext cx="1371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Combined Kruskal-Wallis + RF importance ranking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9"/>
          <p:cNvSpPr/>
          <p:nvPr/>
        </p:nvSpPr>
        <p:spPr>
          <a:xfrm>
            <a:off x="6263640" y="1234440"/>
            <a:ext cx="2560320" cy="32004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9"/>
          <p:cNvSpPr/>
          <p:nvPr/>
        </p:nvSpPr>
        <p:spPr>
          <a:xfrm>
            <a:off x="6355080" y="1325880"/>
            <a:ext cx="23774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Why two methods?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6355080" y="1719072"/>
            <a:ext cx="2377440" cy="2606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Kruskal-Wallis</a:t>
            </a:r>
            <a:br>
              <a:rPr b="1" i="0" lang="en-US" sz="120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Statistical test</a:t>
            </a:r>
            <a:r>
              <a:rPr lang="en-US" sz="120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 how much does each feature's distribution differ across attack classes?</a:t>
            </a:r>
            <a:b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200" u="none" cap="none" strike="noStrike">
                <a:solidFill>
                  <a:srgbClr val="F4A942"/>
                </a:solidFill>
                <a:latin typeface="Calibri"/>
                <a:ea typeface="Calibri"/>
                <a:cs typeface="Calibri"/>
                <a:sym typeface="Calibri"/>
              </a:rPr>
              <a:t>RF Importance</a:t>
            </a:r>
            <a:br>
              <a:rPr b="1" i="0" lang="en-US" sz="1200" u="none" cap="none" strike="noStrike">
                <a:solidFill>
                  <a:srgbClr val="F4A94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How often does each feature appear in tree splits? Features used near the root score highest.</a:t>
            </a:r>
            <a:b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200" u="none" cap="none" strike="noStrike">
                <a:solidFill>
                  <a:srgbClr val="2DC653"/>
                </a:solidFill>
                <a:latin typeface="Calibri"/>
                <a:ea typeface="Calibri"/>
                <a:cs typeface="Calibri"/>
                <a:sym typeface="Calibri"/>
              </a:rPr>
              <a:t>Combined score</a:t>
            </a:r>
            <a:br>
              <a:rPr b="1" i="0" lang="en-US" sz="1200" u="none" cap="none" strike="noStrike">
                <a:solidFill>
                  <a:srgbClr val="2DC65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Normalise both 0–1 and average. Select top 10 where both agree.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0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0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 Features Retained Most of the Predictive Power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0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0"/>
          <p:cNvSpPr/>
          <p:nvPr/>
        </p:nvSpPr>
        <p:spPr>
          <a:xfrm>
            <a:off x="6080760" y="1234440"/>
            <a:ext cx="2743200" cy="1051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"/>
          <p:cNvSpPr/>
          <p:nvPr/>
        </p:nvSpPr>
        <p:spPr>
          <a:xfrm>
            <a:off x="6080760" y="1234440"/>
            <a:ext cx="54864" cy="1051560"/>
          </a:xfrm>
          <a:prstGeom prst="rect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0"/>
          <p:cNvSpPr/>
          <p:nvPr/>
        </p:nvSpPr>
        <p:spPr>
          <a:xfrm>
            <a:off x="6236208" y="1325880"/>
            <a:ext cx="24688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5 → 10 features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6236208" y="1618488"/>
            <a:ext cx="2468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C653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2DC653"/>
                </a:solidFill>
                <a:latin typeface="Calibri"/>
                <a:ea typeface="Calibri"/>
                <a:cs typeface="Calibri"/>
                <a:sym typeface="Calibri"/>
              </a:rPr>
              <a:t>+0.058 F1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0"/>
          <p:cNvSpPr/>
          <p:nvPr/>
        </p:nvSpPr>
        <p:spPr>
          <a:xfrm>
            <a:off x="6080760" y="2468880"/>
            <a:ext cx="2743200" cy="1051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0"/>
          <p:cNvSpPr/>
          <p:nvPr/>
        </p:nvSpPr>
        <p:spPr>
          <a:xfrm>
            <a:off x="6080760" y="2468880"/>
            <a:ext cx="54864" cy="1051560"/>
          </a:xfrm>
          <a:prstGeom prst="rect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0"/>
          <p:cNvSpPr/>
          <p:nvPr/>
        </p:nvSpPr>
        <p:spPr>
          <a:xfrm>
            <a:off x="6236208" y="2560320"/>
            <a:ext cx="24688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10 → 30 features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0"/>
          <p:cNvSpPr/>
          <p:nvPr/>
        </p:nvSpPr>
        <p:spPr>
          <a:xfrm>
            <a:off x="6236208" y="2852928"/>
            <a:ext cx="2468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A942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4A942"/>
                </a:solidFill>
                <a:latin typeface="Calibri"/>
                <a:ea typeface="Calibri"/>
                <a:cs typeface="Calibri"/>
                <a:sym typeface="Calibri"/>
              </a:rPr>
              <a:t>+0.014 F1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0"/>
          <p:cNvSpPr/>
          <p:nvPr/>
        </p:nvSpPr>
        <p:spPr>
          <a:xfrm>
            <a:off x="6080760" y="3703320"/>
            <a:ext cx="2743200" cy="1051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0"/>
          <p:cNvSpPr/>
          <p:nvPr/>
        </p:nvSpPr>
        <p:spPr>
          <a:xfrm>
            <a:off x="6080760" y="3703320"/>
            <a:ext cx="54864" cy="1051560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0"/>
          <p:cNvSpPr/>
          <p:nvPr/>
        </p:nvSpPr>
        <p:spPr>
          <a:xfrm>
            <a:off x="6236208" y="3794760"/>
            <a:ext cx="24688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Model size at </a:t>
            </a:r>
            <a:r>
              <a:rPr lang="en-US" sz="130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13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6236208" y="4087368"/>
            <a:ext cx="2468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9AA7"/>
              </a:buClr>
              <a:buSzPts val="2000"/>
              <a:buFont typeface="Calibri"/>
              <a:buNone/>
            </a:pPr>
            <a:r>
              <a:rPr b="1" lang="en-US" sz="2000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27 </a:t>
            </a:r>
            <a:r>
              <a:rPr b="1" i="0" lang="en-US" sz="2000" u="none" cap="none" strike="noStrike">
                <a:solidFill>
                  <a:srgbClr val="0E9AA7"/>
                </a:solidFill>
                <a:latin typeface="Calibri"/>
                <a:ea typeface="Calibri"/>
                <a:cs typeface="Calibri"/>
                <a:sym typeface="Calibri"/>
              </a:rPr>
              <a:t>KB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25" y="1294249"/>
            <a:ext cx="5700725" cy="340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1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Per-Class F1 — All Three Models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/>
          <p:nvPr/>
        </p:nvSpPr>
        <p:spPr>
          <a:xfrm>
            <a:off x="6812280" y="1143000"/>
            <a:ext cx="210312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Key takeaways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1"/>
          <p:cNvSpPr/>
          <p:nvPr/>
        </p:nvSpPr>
        <p:spPr>
          <a:xfrm>
            <a:off x="6720840" y="1600200"/>
            <a:ext cx="2194560" cy="1005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1"/>
          <p:cNvSpPr/>
          <p:nvPr/>
        </p:nvSpPr>
        <p:spPr>
          <a:xfrm>
            <a:off x="6720840" y="1600200"/>
            <a:ext cx="54864" cy="1005840"/>
          </a:xfrm>
          <a:prstGeom prst="rect">
            <a:avLst/>
          </a:prstGeom>
          <a:solidFill>
            <a:srgbClr val="2DC653"/>
          </a:solidFill>
          <a:ln cap="flat" cmpd="sng" w="12700">
            <a:solidFill>
              <a:srgbClr val="2DC65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1"/>
          <p:cNvSpPr/>
          <p:nvPr/>
        </p:nvSpPr>
        <p:spPr>
          <a:xfrm>
            <a:off x="6876288" y="1709928"/>
            <a:ext cx="1920240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✓  DDoS, Normal, Port Scanning, Brute Force — all models 0.95+ F1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1"/>
          <p:cNvSpPr/>
          <p:nvPr/>
        </p:nvSpPr>
        <p:spPr>
          <a:xfrm>
            <a:off x="6720840" y="2743200"/>
            <a:ext cx="2194560" cy="1005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1"/>
          <p:cNvSpPr/>
          <p:nvPr/>
        </p:nvSpPr>
        <p:spPr>
          <a:xfrm>
            <a:off x="6720840" y="2743200"/>
            <a:ext cx="54864" cy="1005840"/>
          </a:xfrm>
          <a:prstGeom prst="rect">
            <a:avLst/>
          </a:prstGeom>
          <a:solidFill>
            <a:srgbClr val="F4A942"/>
          </a:solidFill>
          <a:ln cap="flat" cmpd="sng" w="12700">
            <a:solidFill>
              <a:srgbClr val="F4A94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1"/>
          <p:cNvSpPr/>
          <p:nvPr/>
        </p:nvSpPr>
        <p:spPr>
          <a:xfrm>
            <a:off x="6876288" y="2852928"/>
            <a:ext cx="1920240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↑  XGBoost and LightGBM significantly improve Bot and Web Attack over DT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1"/>
          <p:cNvSpPr/>
          <p:nvPr/>
        </p:nvSpPr>
        <p:spPr>
          <a:xfrm>
            <a:off x="6720840" y="3886200"/>
            <a:ext cx="2194560" cy="1005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4EAF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1"/>
          <p:cNvSpPr/>
          <p:nvPr/>
        </p:nvSpPr>
        <p:spPr>
          <a:xfrm>
            <a:off x="6720840" y="3886200"/>
            <a:ext cx="54864" cy="1005840"/>
          </a:xfrm>
          <a:prstGeom prst="rect">
            <a:avLst/>
          </a:prstGeom>
          <a:solidFill>
            <a:srgbClr val="E05C5C"/>
          </a:solidFill>
          <a:ln cap="flat" cmpd="sng" w="12700">
            <a:solidFill>
              <a:srgbClr val="E05C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1"/>
          <p:cNvSpPr/>
          <p:nvPr/>
        </p:nvSpPr>
        <p:spPr>
          <a:xfrm>
            <a:off x="6876288" y="3995928"/>
            <a:ext cx="1920240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!  Bot (0.51–0.61) and Web Attack (0.00–0.65) are the hardest classes</a:t>
            </a:r>
            <a:r>
              <a:rPr lang="en-US" sz="1150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1150" u="none" cap="none" strike="noStrike">
                <a:solidFill>
                  <a:srgbClr val="0D1B2A"/>
                </a:solidFill>
                <a:latin typeface="Calibri"/>
                <a:ea typeface="Calibri"/>
                <a:cs typeface="Calibri"/>
                <a:sym typeface="Calibri"/>
              </a:rPr>
              <a:t>a feature space problem, not a model failure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11"/>
          <p:cNvPicPr preferRelativeResize="0"/>
          <p:nvPr/>
        </p:nvPicPr>
        <p:blipFill rotWithShape="1">
          <a:blip r:embed="rId3">
            <a:alphaModFix/>
          </a:blip>
          <a:srcRect b="7680" l="0" r="0" t="-7680"/>
          <a:stretch/>
        </p:blipFill>
        <p:spPr>
          <a:xfrm>
            <a:off x="326625" y="978400"/>
            <a:ext cx="6148449" cy="406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6FA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1B2A"/>
          </a:solidFill>
          <a:ln cap="flat" cmpd="sng" w="12700">
            <a:solidFill>
              <a:srgbClr val="0D1B2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2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0E9AA7"/>
          </a:solidFill>
          <a:ln cap="flat" cmpd="sng" w="12700">
            <a:solidFill>
              <a:srgbClr val="0E9AA7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2"/>
          <p:cNvSpPr/>
          <p:nvPr/>
        </p:nvSpPr>
        <p:spPr>
          <a:xfrm>
            <a:off x="365760" y="91440"/>
            <a:ext cx="790956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Full Benchmark — All Models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2"/>
          <p:cNvSpPr/>
          <p:nvPr/>
        </p:nvSpPr>
        <p:spPr>
          <a:xfrm>
            <a:off x="8732520" y="658368"/>
            <a:ext cx="3200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BA5B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BA5BC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320040" y="4526280"/>
            <a:ext cx="8503920" cy="566928"/>
          </a:xfrm>
          <a:prstGeom prst="rect">
            <a:avLst/>
          </a:prstGeom>
          <a:solidFill>
            <a:srgbClr val="1A3A5C"/>
          </a:solidFill>
          <a:ln cap="flat" cmpd="sng" w="12700">
            <a:solidFill>
              <a:srgbClr val="1A3A5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2"/>
          <p:cNvSpPr/>
          <p:nvPr/>
        </p:nvSpPr>
        <p:spPr>
          <a:xfrm>
            <a:off x="457200" y="4599432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▸  DT is 2,440× smaller than Ref1 RF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3337560" y="4599432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▸  Our XGB is 8% smaller than Ref1 XGB with 23× higher throughput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6217920" y="4599432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C9D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3EC9D6"/>
                </a:solidFill>
                <a:latin typeface="Calibri"/>
                <a:ea typeface="Calibri"/>
                <a:cs typeface="Calibri"/>
                <a:sym typeface="Calibri"/>
              </a:rPr>
              <a:t>▸  KNN (Ref1) terminated after 60+ min — infeasible at scale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163" y="1128708"/>
            <a:ext cx="8671675" cy="3397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