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Old Standard TT"/>
      <p:regular r:id="rId30"/>
      <p:bold r:id="rId31"/>
      <p: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ldStandardTT-bold.fntdata"/><Relationship Id="rId30" Type="http://schemas.openxmlformats.org/officeDocument/2006/relationships/font" Target="fonts/OldStandardTT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ldStandardT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a7728d059e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a7728d059e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6397aabf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6397aabf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a7728d059e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a7728d059e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6397aabf7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6397aabf7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39a0a57e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639a0a57e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639a0a57e3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639a0a57e3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639a0a57e3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639a0a57e3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62fab59ae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62fab59ae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5e890f6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a5e890f6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7728d059e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7728d059e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2fab59ae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62fab59ae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7728d059e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7728d059e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7728d059e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a7728d059e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7728d059e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7728d059e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5e890f63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a5e890f63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62b370685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62b370685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62fab59aee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62fab59ae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62fab59ae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62fab59ae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62b3706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a62b3706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a62b370685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a62b37068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5e890f63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5e890f63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7728d059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7728d059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5e890f63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a5e890f63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CS479 Wine Project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 Norman, Pablo Barriga,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 Centeno, Raul Gallardo Trejo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Employee Classifier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36711" l="7919" r="8545" t="19833"/>
          <a:stretch/>
        </p:blipFill>
        <p:spPr>
          <a:xfrm>
            <a:off x="4911195" y="1171600"/>
            <a:ext cx="4194130" cy="339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-1289" l="7963" r="9083" t="63364"/>
          <a:stretch/>
        </p:blipFill>
        <p:spPr>
          <a:xfrm>
            <a:off x="-29250" y="1171600"/>
            <a:ext cx="4940450" cy="351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Employee Scene classification </a:t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32564" l="46042" r="0" t="0"/>
          <a:stretch/>
        </p:blipFill>
        <p:spPr>
          <a:xfrm>
            <a:off x="913600" y="549475"/>
            <a:ext cx="2017126" cy="22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 rotWithShape="1">
          <a:blip r:embed="rId4">
            <a:alphaModFix/>
          </a:blip>
          <a:srcRect b="1390" l="37311" r="0" t="-1390"/>
          <a:stretch/>
        </p:blipFill>
        <p:spPr>
          <a:xfrm>
            <a:off x="5317850" y="475950"/>
            <a:ext cx="2628577" cy="235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200" y="2985600"/>
            <a:ext cx="3590174" cy="201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2524" y="2922000"/>
            <a:ext cx="3909781" cy="20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3295725" y="669950"/>
            <a:ext cx="1588500" cy="19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Looking at each 20 frames and 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classifying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what's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going on.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Finale output of scene classification</a:t>
            </a:r>
            <a:endParaRPr/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Displays what is the </a:t>
            </a:r>
            <a:r>
              <a:rPr lang="en"/>
              <a:t>makeup</a:t>
            </a:r>
            <a:r>
              <a:rPr lang="en"/>
              <a:t> of the video currently been seen </a:t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700" y="1967025"/>
            <a:ext cx="733425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1965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Confusion matrix and accuracy vs epochs for </a:t>
            </a:r>
            <a:r>
              <a:rPr lang="en"/>
              <a:t>scene</a:t>
            </a:r>
            <a:r>
              <a:rPr lang="en"/>
              <a:t> classification</a:t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3024" y="1466463"/>
            <a:ext cx="2809274" cy="221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27753"/>
            <a:ext cx="5166300" cy="22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/>
          <p:nvPr/>
        </p:nvSpPr>
        <p:spPr>
          <a:xfrm>
            <a:off x="3550875" y="1320025"/>
            <a:ext cx="2072100" cy="3397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Region Map</a:t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550875" y="1239175"/>
            <a:ext cx="2072100" cy="34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30">
                <a:solidFill>
                  <a:schemeClr val="dk2"/>
                </a:solidFill>
              </a:rPr>
              <a:t>Green - Promo  (116)10.9%</a:t>
            </a:r>
            <a:endParaRPr sz="123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230">
                <a:solidFill>
                  <a:srgbClr val="FF0000"/>
                </a:solidFill>
              </a:rPr>
              <a:t>Red - Red Wine (209)19.6%</a:t>
            </a:r>
            <a:endParaRPr sz="1230">
              <a:solidFill>
                <a:srgbClr val="F1C232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230">
                <a:solidFill>
                  <a:srgbClr val="FF00FF"/>
                </a:solidFill>
              </a:rPr>
              <a:t>Pink - Discount (152)14.3%</a:t>
            </a:r>
            <a:endParaRPr sz="1230">
              <a:solidFill>
                <a:srgbClr val="FF00FF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230">
                <a:solidFill>
                  <a:srgbClr val="FF9900"/>
                </a:solidFill>
              </a:rPr>
              <a:t>Orange - Sparkling (316)29.7%</a:t>
            </a:r>
            <a:r>
              <a:rPr lang="en" sz="1230">
                <a:solidFill>
                  <a:schemeClr val="accent6"/>
                </a:solidFill>
              </a:rPr>
              <a:t> </a:t>
            </a:r>
            <a:endParaRPr sz="123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230">
                <a:solidFill>
                  <a:srgbClr val="4A86E8"/>
                </a:solidFill>
              </a:rPr>
              <a:t>Skyblue - White Wine (8)0.7%</a:t>
            </a:r>
            <a:endParaRPr sz="1230">
              <a:solidFill>
                <a:srgbClr val="4A86E8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230">
                <a:solidFill>
                  <a:srgbClr val="7F6000"/>
                </a:solidFill>
              </a:rPr>
              <a:t>Brown - Liquor     (30)2.8%</a:t>
            </a:r>
            <a:endParaRPr sz="1230">
              <a:solidFill>
                <a:srgbClr val="7F6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230">
                <a:solidFill>
                  <a:srgbClr val="F1C232"/>
                </a:solidFill>
              </a:rPr>
              <a:t>Yellow - Register (232)21.8%</a:t>
            </a:r>
            <a:endParaRPr sz="1230">
              <a:solidFill>
                <a:srgbClr val="7F6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665">
              <a:solidFill>
                <a:srgbClr val="7F6000"/>
              </a:solidFill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975" y="1320046"/>
            <a:ext cx="3397200" cy="339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675" y="1320025"/>
            <a:ext cx="3397200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2975" y="1320025"/>
            <a:ext cx="3397200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2975" y="1320025"/>
            <a:ext cx="3397200" cy="33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/>
          <p:nvPr/>
        </p:nvSpPr>
        <p:spPr>
          <a:xfrm>
            <a:off x="3550875" y="1320125"/>
            <a:ext cx="2072100" cy="3397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75" y="1320025"/>
            <a:ext cx="3397200" cy="33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Region Map</a:t>
            </a:r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3550875" y="1239175"/>
            <a:ext cx="2072100" cy="3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21">
                <a:solidFill>
                  <a:schemeClr val="dk2"/>
                </a:solidFill>
              </a:rPr>
              <a:t>Green - Promo  (116)10.9%</a:t>
            </a:r>
            <a:endParaRPr sz="122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21">
                <a:solidFill>
                  <a:srgbClr val="FF0000"/>
                </a:solidFill>
              </a:rPr>
              <a:t>Red - Red Wine (209)19.6%</a:t>
            </a:r>
            <a:endParaRPr sz="1221">
              <a:solidFill>
                <a:srgbClr val="F1C232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21">
                <a:solidFill>
                  <a:srgbClr val="FF00FF"/>
                </a:solidFill>
              </a:rPr>
              <a:t>Pink - Discount (152)14.3%</a:t>
            </a:r>
            <a:endParaRPr sz="1221">
              <a:solidFill>
                <a:srgbClr val="FF00FF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21">
                <a:solidFill>
                  <a:srgbClr val="FF9900"/>
                </a:solidFill>
              </a:rPr>
              <a:t>Orange - Sparkling (316)29.7%</a:t>
            </a:r>
            <a:r>
              <a:rPr lang="en" sz="1221">
                <a:solidFill>
                  <a:schemeClr val="accent6"/>
                </a:solidFill>
              </a:rPr>
              <a:t> </a:t>
            </a:r>
            <a:endParaRPr sz="1221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21">
                <a:solidFill>
                  <a:srgbClr val="4A86E8"/>
                </a:solidFill>
              </a:rPr>
              <a:t>Skyblue - White Wine (8)0.7%</a:t>
            </a:r>
            <a:endParaRPr sz="1221">
              <a:solidFill>
                <a:srgbClr val="4A86E8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21">
                <a:solidFill>
                  <a:srgbClr val="7F6000"/>
                </a:solidFill>
              </a:rPr>
              <a:t>Brown - Liquor     (30)2.8%</a:t>
            </a:r>
            <a:endParaRPr sz="1221">
              <a:solidFill>
                <a:srgbClr val="7F6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1221">
                <a:solidFill>
                  <a:srgbClr val="F1C232"/>
                </a:solidFill>
              </a:rPr>
              <a:t>Yellow - Register (232)21.8%</a:t>
            </a:r>
            <a:endParaRPr sz="1530">
              <a:solidFill>
                <a:srgbClr val="7F6000"/>
              </a:solidFill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975" y="1320046"/>
            <a:ext cx="3397200" cy="339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675" y="1320025"/>
            <a:ext cx="3397200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675" y="1320025"/>
            <a:ext cx="3397200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2975" y="1320125"/>
            <a:ext cx="3397200" cy="33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22975" y="1320025"/>
            <a:ext cx="3397200" cy="33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Map</a:t>
            </a:r>
            <a:endParaRPr/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100" y="1168775"/>
            <a:ext cx="4227200" cy="31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71600"/>
            <a:ext cx="4227200" cy="3166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in progress</a:t>
            </a:r>
            <a:endParaRPr/>
          </a:p>
        </p:txBody>
      </p:sp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 Accuracy for Customer Employee Classifier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Improving the heatmap for customer activity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Tracking customer and employee interactions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</a:t>
            </a:r>
            <a:endParaRPr/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Customer Employee Classification of 90% accuracy or higher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Less Data Biases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More equally represented groups of people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 speed of BBox extractor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Fully connecting all of the aspects of the project together better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Stretch Goals - What we accomplished</a:t>
            </a:r>
            <a:endParaRPr/>
          </a:p>
        </p:txBody>
      </p:sp>
      <p:sp>
        <p:nvSpPr>
          <p:cNvPr id="198" name="Google Shape;198;p3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Fully combining all the aspects of the project </a:t>
            </a:r>
            <a:r>
              <a:rPr lang="en"/>
              <a:t>together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Person Tracking - Neural Network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Customer Employee Identification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Heat Map of Customer Activity - N.N.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Customer Employee Interaction - N.N.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Overarching</a:t>
            </a:r>
            <a:r>
              <a:rPr lang="en"/>
              <a:t> Goals for the Project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Keep track of the “Customer Journey” as they go through the store and select/examine certain wines in select isles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Keep track of which customers had employee interactions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Tell customer and employees apart from one another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Stretch Goals - What was difficult</a:t>
            </a:r>
            <a:endParaRPr/>
          </a:p>
        </p:txBody>
      </p:sp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Stretch Goals - What we </a:t>
            </a:r>
            <a:r>
              <a:rPr lang="en"/>
              <a:t>couldn't</a:t>
            </a:r>
            <a:r>
              <a:rPr lang="en"/>
              <a:t> accomplish</a:t>
            </a:r>
            <a:endParaRPr/>
          </a:p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311700" y="12301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Continuously Tracking Customers with unique identifiers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Tracking each customers travel route through the store and their isle they spent the most time 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Did not reach past 90% accuracy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Instead focused on improving the detection of customers so they can be properly tracked for our heatmap.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groups after us</a:t>
            </a:r>
            <a:endParaRPr/>
          </a:p>
        </p:txBody>
      </p:sp>
      <p:sp>
        <p:nvSpPr>
          <p:cNvPr id="216" name="Google Shape;216;p3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Exploring the </a:t>
            </a:r>
            <a:r>
              <a:rPr lang="en"/>
              <a:t>Yolo V8</a:t>
            </a:r>
            <a:r>
              <a:rPr lang="en"/>
              <a:t> model for speed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Has the potential to allow for the implementation of real time tracking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Trying out different CNN models to improve the accuracy or speed of what was done.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Increasing the amount of labeled data for </a:t>
            </a:r>
            <a:r>
              <a:rPr lang="en"/>
              <a:t>training</a:t>
            </a:r>
            <a:r>
              <a:rPr lang="en"/>
              <a:t> and validation for whichever model they decide to 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Will improve accuracy of Customer Employee Classification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2704350" y="1879500"/>
            <a:ext cx="3735300" cy="138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222" name="Google Shape;222;p35"/>
          <p:cNvSpPr txBox="1"/>
          <p:nvPr/>
        </p:nvSpPr>
        <p:spPr>
          <a:xfrm flipH="1" rot="10800000">
            <a:off x="6592050" y="3944075"/>
            <a:ext cx="809700" cy="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/>
          <p:nvPr>
            <p:ph type="title"/>
          </p:nvPr>
        </p:nvSpPr>
        <p:spPr>
          <a:xfrm>
            <a:off x="418800" y="308025"/>
            <a:ext cx="8306400" cy="53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used</a:t>
            </a:r>
            <a:endParaRPr/>
          </a:p>
        </p:txBody>
      </p:sp>
      <p:sp>
        <p:nvSpPr>
          <p:cNvPr id="228" name="Google Shape;228;p36"/>
          <p:cNvSpPr txBox="1"/>
          <p:nvPr/>
        </p:nvSpPr>
        <p:spPr>
          <a:xfrm>
            <a:off x="664650" y="1390450"/>
            <a:ext cx="78147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Pytorch Documentation - For the bounding boxes model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Tensorflow Documentation - for the Customer Employee Classification &amp; For 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Customer Employee Interaction Models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Stack Overflow - for troubleshooting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Aseprite - For creating the </a:t>
            </a: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region</a:t>
            </a:r>
            <a:r>
              <a:rPr lang="en" sz="1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map</a:t>
            </a:r>
            <a:endParaRPr sz="1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Currently accomplished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Found a reliable CNN to detect people in </a:t>
            </a:r>
            <a:r>
              <a:rPr lang="en"/>
              <a:t>the</a:t>
            </a:r>
            <a:r>
              <a:rPr lang="en"/>
              <a:t> background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Built the fundamentals needed to make a heat map for customer activity in different isles of wine.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Detect percentage of time spent in each region of the store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Have the foundations for our Customer/Employee Classifier, however accuracy still has room for improvement.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Demonstrable</a:t>
            </a:r>
            <a:r>
              <a:rPr lang="en"/>
              <a:t> Product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Bounding boxes for tracking people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Heatmap of customer activity for the </a:t>
            </a:r>
            <a:r>
              <a:rPr lang="en"/>
              <a:t>isles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4 Classes of Customer Interaction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Customer Employee Classification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Improved accuracy to 84.8%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While the accuracy increase is small the proper classification of customers has increased </a:t>
            </a:r>
            <a:r>
              <a:rPr lang="en"/>
              <a:t>noticeably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preparation/Bounding Box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225" y="1171600"/>
            <a:ext cx="1715764" cy="32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9422" y="1171612"/>
            <a:ext cx="1632876" cy="325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71600"/>
            <a:ext cx="4219401" cy="321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Employee Classification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CNN made with Transfer Learning Based off Resnet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600+ image dataset labeled and organized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2 Labels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Customer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Employee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Currently has reached up to 84.8% Accuracy on validation 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Has a tendency to </a:t>
            </a:r>
            <a:r>
              <a:rPr lang="en"/>
              <a:t>identify</a:t>
            </a:r>
            <a:r>
              <a:rPr lang="en"/>
              <a:t> customers better than employees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050" y="3146525"/>
            <a:ext cx="5505550" cy="188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Customer Employee Classifier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520" l="0" r="1185" t="1237"/>
          <a:stretch/>
        </p:blipFill>
        <p:spPr>
          <a:xfrm>
            <a:off x="-27700" y="1139200"/>
            <a:ext cx="9199399" cy="405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</a:t>
            </a:r>
            <a:r>
              <a:rPr lang="en"/>
              <a:t>Customer Employee Classifier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976" l="808" r="552" t="1386"/>
          <a:stretch/>
        </p:blipFill>
        <p:spPr>
          <a:xfrm>
            <a:off x="62275" y="1038700"/>
            <a:ext cx="9019426" cy="397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Employee Classifier</a:t>
            </a:r>
            <a:endParaRPr/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00" y="1030225"/>
            <a:ext cx="4343400" cy="342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900" y="1026488"/>
            <a:ext cx="4343399" cy="3430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