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Roboto Mon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Mono-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RobotoMono-italic.fntdata"/><Relationship Id="rId21" Type="http://schemas.openxmlformats.org/officeDocument/2006/relationships/slide" Target="slides/slide16.xml"/><Relationship Id="rId43" Type="http://schemas.openxmlformats.org/officeDocument/2006/relationships/font" Target="fonts/RobotoMono-bold.fntdata"/><Relationship Id="rId24" Type="http://schemas.openxmlformats.org/officeDocument/2006/relationships/slide" Target="slides/slide19.xml"/><Relationship Id="rId23" Type="http://schemas.openxmlformats.org/officeDocument/2006/relationships/slide" Target="slides/slide18.xml"/><Relationship Id="rId45" Type="http://schemas.openxmlformats.org/officeDocument/2006/relationships/font" Target="fonts/RobotoMon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a427f1a06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a427f1a06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6185533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a6185533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5eca8062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a5eca8062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618522ee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a618522ee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a427f1a06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a427f1a06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63687ff786_2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63687ff786_2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a55b25788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a55b2578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a55b25788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a55b25788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55b25788b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55b25788b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55b25788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a55b25788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a5eca8062d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a5eca8062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a5aa60b4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a5aa60b4c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a55b25788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a55b25788b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5eca806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5eca806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a5eca8062d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a5eca8062d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55b25788b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a55b25788b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a5eca8062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a5eca8062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a5eca8062d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a5eca8062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a5eca8062d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a5eca8062d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a5eca8062d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a5eca8062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a5eca8062d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a5eca8062d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a55b25788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2a55b25788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a5eca8062d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a5eca8062d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a5eca8062d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a5eca8062d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a7362191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a7362191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a5eca8062d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a5eca8062d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a5eca8062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a5eca8062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63f150cca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63f150cc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63f150cca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63f150cca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a55b25788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a55b25788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a427f1a06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a427f1a06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a427f1a06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a427f1a06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a5eca8062d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a5eca8062d_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618522ee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a618522ee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a5eca806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a5eca806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43.png"/><Relationship Id="rId6"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2.png"/><Relationship Id="rId4" Type="http://schemas.openxmlformats.org/officeDocument/2006/relationships/image" Target="../media/image58.pn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6.png"/><Relationship Id="rId4" Type="http://schemas.openxmlformats.org/officeDocument/2006/relationships/image" Target="../media/image53.png"/><Relationship Id="rId5"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6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4.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s://scikit-image.org/docs/stable/api/api.html" TargetMode="External"/><Relationship Id="rId4" Type="http://schemas.openxmlformats.org/officeDocument/2006/relationships/hyperlink" Target="https://github.com/maweigert/neubias_academy_stardist" TargetMode="External"/><Relationship Id="rId10" Type="http://schemas.openxmlformats.org/officeDocument/2006/relationships/hyperlink" Target="https://github.com/facebookresearch/segment-anything" TargetMode="External"/><Relationship Id="rId9" Type="http://schemas.openxmlformats.org/officeDocument/2006/relationships/hyperlink" Target="https://www.youtube.com/watch?v=83tnWs_YBRQ" TargetMode="External"/><Relationship Id="rId5" Type="http://schemas.openxmlformats.org/officeDocument/2006/relationships/hyperlink" Target="https://www.youtube.com/watch?v=Amn_eHRGX5M" TargetMode="External"/><Relationship Id="rId6" Type="http://schemas.openxmlformats.org/officeDocument/2006/relationships/hyperlink" Target="https://www.kaggle.com/code/peterwarren/multiple-edge-detection-methods" TargetMode="External"/><Relationship Id="rId7" Type="http://schemas.openxmlformats.org/officeDocument/2006/relationships/hyperlink" Target="https://www.kaggle.com/code/peterwarren/multiple-edge-detection-methods" TargetMode="External"/><Relationship Id="rId8" Type="http://schemas.openxmlformats.org/officeDocument/2006/relationships/hyperlink" Target="https://www.youtube.com/watch?v=9G6uaoC18W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Grain </a:t>
            </a:r>
            <a:r>
              <a:rPr lang="en"/>
              <a:t>Boundary</a:t>
            </a:r>
            <a:r>
              <a:rPr lang="en"/>
              <a:t> Detection</a:t>
            </a:r>
            <a:endParaRPr/>
          </a:p>
        </p:txBody>
      </p:sp>
      <p:sp>
        <p:nvSpPr>
          <p:cNvPr id="55" name="Google Shape;55;p13"/>
          <p:cNvSpPr txBox="1"/>
          <p:nvPr>
            <p:ph idx="1" type="subTitle"/>
          </p:nvPr>
        </p:nvSpPr>
        <p:spPr>
          <a:xfrm>
            <a:off x="311700" y="2834125"/>
            <a:ext cx="8520600" cy="18222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440"/>
              <a:buNone/>
            </a:pPr>
            <a:r>
              <a:rPr lang="en" sz="2100">
                <a:solidFill>
                  <a:schemeClr val="dk1"/>
                </a:solidFill>
              </a:rPr>
              <a:t>Joel</a:t>
            </a:r>
            <a:endParaRPr sz="2100">
              <a:solidFill>
                <a:schemeClr val="dk1"/>
              </a:solidFill>
            </a:endParaRPr>
          </a:p>
          <a:p>
            <a:pPr indent="0" lvl="0" marL="0" rtl="0" algn="ctr">
              <a:lnSpc>
                <a:spcPct val="80000"/>
              </a:lnSpc>
              <a:spcBef>
                <a:spcPts val="0"/>
              </a:spcBef>
              <a:spcAft>
                <a:spcPts val="0"/>
              </a:spcAft>
              <a:buSzPts val="440"/>
              <a:buNone/>
            </a:pPr>
            <a:r>
              <a:rPr lang="en" sz="2100">
                <a:solidFill>
                  <a:schemeClr val="dk1"/>
                </a:solidFill>
              </a:rPr>
              <a:t>Luis</a:t>
            </a:r>
            <a:endParaRPr sz="2100">
              <a:solidFill>
                <a:schemeClr val="dk1"/>
              </a:solidFill>
            </a:endParaRPr>
          </a:p>
          <a:p>
            <a:pPr indent="0" lvl="0" marL="0" rtl="0" algn="ctr">
              <a:lnSpc>
                <a:spcPct val="80000"/>
              </a:lnSpc>
              <a:spcBef>
                <a:spcPts val="0"/>
              </a:spcBef>
              <a:spcAft>
                <a:spcPts val="0"/>
              </a:spcAft>
              <a:buSzPts val="440"/>
              <a:buNone/>
            </a:pPr>
            <a:r>
              <a:rPr lang="en" sz="2100">
                <a:solidFill>
                  <a:schemeClr val="dk1"/>
                </a:solidFill>
              </a:rPr>
              <a:t>Xander</a:t>
            </a:r>
            <a:endParaRPr sz="2100">
              <a:solidFill>
                <a:schemeClr val="dk1"/>
              </a:solidFill>
            </a:endParaRPr>
          </a:p>
          <a:p>
            <a:pPr indent="0" lvl="0" marL="0" rtl="0" algn="ctr">
              <a:lnSpc>
                <a:spcPct val="80000"/>
              </a:lnSpc>
              <a:spcBef>
                <a:spcPts val="0"/>
              </a:spcBef>
              <a:spcAft>
                <a:spcPts val="0"/>
              </a:spcAft>
              <a:buSzPts val="440"/>
              <a:buNone/>
            </a:pPr>
            <a:r>
              <a:rPr lang="en" sz="2100">
                <a:solidFill>
                  <a:schemeClr val="dk1"/>
                </a:solidFill>
              </a:rPr>
              <a:t>Ben</a:t>
            </a:r>
            <a:endParaRPr sz="2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0" y="0"/>
            <a:ext cx="1209900" cy="45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t>Ben</a:t>
            </a:r>
            <a:endParaRPr sz="3020"/>
          </a:p>
        </p:txBody>
      </p:sp>
      <p:sp>
        <p:nvSpPr>
          <p:cNvPr id="139" name="Google Shape;139;p22"/>
          <p:cNvSpPr txBox="1"/>
          <p:nvPr>
            <p:ph idx="1" type="body"/>
          </p:nvPr>
        </p:nvSpPr>
        <p:spPr>
          <a:xfrm>
            <a:off x="77225" y="534675"/>
            <a:ext cx="9066900" cy="2037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b="1" lang="en" sz="7200"/>
              <a:t>Initial Training Efforts with Stardist</a:t>
            </a:r>
            <a:endParaRPr b="1" sz="7200"/>
          </a:p>
          <a:p>
            <a:pPr indent="0" lvl="0" marL="0" rtl="0" algn="l">
              <a:spcBef>
                <a:spcPts val="1200"/>
              </a:spcBef>
              <a:spcAft>
                <a:spcPts val="0"/>
              </a:spcAft>
              <a:buNone/>
            </a:pPr>
            <a:r>
              <a:rPr lang="en" sz="6657">
                <a:solidFill>
                  <a:schemeClr val="dk1"/>
                </a:solidFill>
              </a:rPr>
              <a:t>- Training with</a:t>
            </a:r>
            <a:r>
              <a:rPr lang="en" sz="6657">
                <a:solidFill>
                  <a:schemeClr val="dk1"/>
                </a:solidFill>
              </a:rPr>
              <a:t> Stardist began with our manually annotated images via QuPath. </a:t>
            </a:r>
            <a:r>
              <a:rPr b="1" lang="en" sz="5457">
                <a:solidFill>
                  <a:schemeClr val="dk1"/>
                </a:solidFill>
              </a:rPr>
              <a:t>(90  256 x 256)</a:t>
            </a:r>
            <a:endParaRPr b="1" sz="5457">
              <a:solidFill>
                <a:schemeClr val="dk1"/>
              </a:solidFill>
            </a:endParaRPr>
          </a:p>
          <a:p>
            <a:pPr indent="0" lvl="0" marL="0" rtl="0" algn="l">
              <a:spcBef>
                <a:spcPts val="1200"/>
              </a:spcBef>
              <a:spcAft>
                <a:spcPts val="0"/>
              </a:spcAft>
              <a:buNone/>
            </a:pPr>
            <a:r>
              <a:rPr lang="en" sz="6657">
                <a:solidFill>
                  <a:schemeClr val="dk1"/>
                </a:solidFill>
              </a:rPr>
              <a:t>- Despite fine-tuning the pretrained model's configurations and training on these annotated images for the last 3 layers of the model, the results were not up to expectations. This led to exploring alternative methods for creating more training data to enhance model performance.</a:t>
            </a:r>
            <a:endParaRPr sz="6657">
              <a:solidFill>
                <a:schemeClr val="dk1"/>
              </a:solidFill>
            </a:endParaRPr>
          </a:p>
          <a:p>
            <a:pPr indent="0" lvl="0" marL="0" rtl="0" algn="l">
              <a:spcBef>
                <a:spcPts val="1200"/>
              </a:spcBef>
              <a:spcAft>
                <a:spcPts val="0"/>
              </a:spcAft>
              <a:buNone/>
            </a:pPr>
            <a:r>
              <a:t/>
            </a:r>
            <a:endParaRPr sz="6657">
              <a:solidFill>
                <a:schemeClr val="dk1"/>
              </a:solidFill>
            </a:endParaRPr>
          </a:p>
          <a:p>
            <a:pPr indent="0" lvl="0" marL="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p>
        </p:txBody>
      </p:sp>
      <p:sp>
        <p:nvSpPr>
          <p:cNvPr id="140" name="Google Shape;140;p22"/>
          <p:cNvSpPr txBox="1"/>
          <p:nvPr/>
        </p:nvSpPr>
        <p:spPr>
          <a:xfrm>
            <a:off x="217350" y="2410338"/>
            <a:ext cx="19737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Original BC Image</a:t>
            </a:r>
            <a:endParaRPr b="1" sz="1500">
              <a:solidFill>
                <a:schemeClr val="dk1"/>
              </a:solidFill>
            </a:endParaRPr>
          </a:p>
        </p:txBody>
      </p:sp>
      <p:sp>
        <p:nvSpPr>
          <p:cNvPr id="141" name="Google Shape;141;p22"/>
          <p:cNvSpPr txBox="1"/>
          <p:nvPr/>
        </p:nvSpPr>
        <p:spPr>
          <a:xfrm>
            <a:off x="2305100" y="2410350"/>
            <a:ext cx="19737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Ground Truth Label</a:t>
            </a:r>
            <a:endParaRPr sz="1500">
              <a:solidFill>
                <a:schemeClr val="dk2"/>
              </a:solidFill>
            </a:endParaRPr>
          </a:p>
        </p:txBody>
      </p:sp>
      <p:pic>
        <p:nvPicPr>
          <p:cNvPr id="142" name="Google Shape;142;p22"/>
          <p:cNvPicPr preferRelativeResize="0"/>
          <p:nvPr/>
        </p:nvPicPr>
        <p:blipFill>
          <a:blip r:embed="rId3">
            <a:alphaModFix/>
          </a:blip>
          <a:stretch>
            <a:fillRect/>
          </a:stretch>
        </p:blipFill>
        <p:spPr>
          <a:xfrm>
            <a:off x="77225" y="2738500"/>
            <a:ext cx="2038650" cy="2252625"/>
          </a:xfrm>
          <a:prstGeom prst="rect">
            <a:avLst/>
          </a:prstGeom>
          <a:noFill/>
          <a:ln>
            <a:noFill/>
          </a:ln>
        </p:spPr>
      </p:pic>
      <p:pic>
        <p:nvPicPr>
          <p:cNvPr id="143" name="Google Shape;143;p22"/>
          <p:cNvPicPr preferRelativeResize="0"/>
          <p:nvPr/>
        </p:nvPicPr>
        <p:blipFill>
          <a:blip r:embed="rId4">
            <a:alphaModFix/>
          </a:blip>
          <a:stretch>
            <a:fillRect/>
          </a:stretch>
        </p:blipFill>
        <p:spPr>
          <a:xfrm>
            <a:off x="2191050" y="2738475"/>
            <a:ext cx="2050225" cy="2252625"/>
          </a:xfrm>
          <a:prstGeom prst="rect">
            <a:avLst/>
          </a:prstGeom>
          <a:noFill/>
          <a:ln>
            <a:noFill/>
          </a:ln>
        </p:spPr>
      </p:pic>
      <p:pic>
        <p:nvPicPr>
          <p:cNvPr id="144" name="Google Shape;144;p22"/>
          <p:cNvPicPr preferRelativeResize="0"/>
          <p:nvPr/>
        </p:nvPicPr>
        <p:blipFill>
          <a:blip r:embed="rId5">
            <a:alphaModFix/>
          </a:blip>
          <a:stretch>
            <a:fillRect/>
          </a:stretch>
        </p:blipFill>
        <p:spPr>
          <a:xfrm>
            <a:off x="4447700" y="2738475"/>
            <a:ext cx="2305775" cy="2252625"/>
          </a:xfrm>
          <a:prstGeom prst="rect">
            <a:avLst/>
          </a:prstGeom>
          <a:noFill/>
          <a:ln>
            <a:noFill/>
          </a:ln>
        </p:spPr>
      </p:pic>
      <p:pic>
        <p:nvPicPr>
          <p:cNvPr id="145" name="Google Shape;145;p22"/>
          <p:cNvPicPr preferRelativeResize="0"/>
          <p:nvPr/>
        </p:nvPicPr>
        <p:blipFill>
          <a:blip r:embed="rId6">
            <a:alphaModFix/>
          </a:blip>
          <a:stretch>
            <a:fillRect/>
          </a:stretch>
        </p:blipFill>
        <p:spPr>
          <a:xfrm>
            <a:off x="6905875" y="2783300"/>
            <a:ext cx="2085725" cy="2207800"/>
          </a:xfrm>
          <a:prstGeom prst="rect">
            <a:avLst/>
          </a:prstGeom>
          <a:noFill/>
          <a:ln>
            <a:noFill/>
          </a:ln>
        </p:spPr>
      </p:pic>
      <p:sp>
        <p:nvSpPr>
          <p:cNvPr id="146" name="Google Shape;146;p22"/>
          <p:cNvSpPr txBox="1"/>
          <p:nvPr/>
        </p:nvSpPr>
        <p:spPr>
          <a:xfrm>
            <a:off x="4670825" y="2410350"/>
            <a:ext cx="19737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Original BC Image</a:t>
            </a:r>
            <a:endParaRPr sz="1500">
              <a:solidFill>
                <a:schemeClr val="dk2"/>
              </a:solidFill>
            </a:endParaRPr>
          </a:p>
        </p:txBody>
      </p:sp>
      <p:sp>
        <p:nvSpPr>
          <p:cNvPr id="147" name="Google Shape;147;p22"/>
          <p:cNvSpPr txBox="1"/>
          <p:nvPr/>
        </p:nvSpPr>
        <p:spPr>
          <a:xfrm>
            <a:off x="7036550" y="2460500"/>
            <a:ext cx="19737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rPr>
              <a:t>Model Prediction</a:t>
            </a:r>
            <a:endParaRPr sz="15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0" y="0"/>
            <a:ext cx="29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a:p>
            <a:pPr indent="0" lvl="0" marL="0" rtl="0" algn="l">
              <a:spcBef>
                <a:spcPts val="0"/>
              </a:spcBef>
              <a:spcAft>
                <a:spcPts val="0"/>
              </a:spcAft>
              <a:buNone/>
            </a:pPr>
            <a:r>
              <a:t/>
            </a:r>
            <a:endParaRPr/>
          </a:p>
        </p:txBody>
      </p:sp>
      <p:sp>
        <p:nvSpPr>
          <p:cNvPr id="153" name="Google Shape;153;p23"/>
          <p:cNvSpPr txBox="1"/>
          <p:nvPr>
            <p:ph idx="1" type="body"/>
          </p:nvPr>
        </p:nvSpPr>
        <p:spPr>
          <a:xfrm>
            <a:off x="0" y="762775"/>
            <a:ext cx="3951300" cy="684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chemeClr val="dk1"/>
                </a:solidFill>
              </a:rPr>
              <a:t>Stardist Architecture used</a:t>
            </a:r>
            <a:endParaRPr b="1">
              <a:solidFill>
                <a:schemeClr val="dk1"/>
              </a:solidFill>
            </a:endParaRPr>
          </a:p>
        </p:txBody>
      </p:sp>
      <p:pic>
        <p:nvPicPr>
          <p:cNvPr id="154" name="Google Shape;154;p23"/>
          <p:cNvPicPr preferRelativeResize="0"/>
          <p:nvPr/>
        </p:nvPicPr>
        <p:blipFill>
          <a:blip r:embed="rId3">
            <a:alphaModFix/>
          </a:blip>
          <a:stretch>
            <a:fillRect/>
          </a:stretch>
        </p:blipFill>
        <p:spPr>
          <a:xfrm>
            <a:off x="0" y="1637749"/>
            <a:ext cx="9143999" cy="22294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4"/>
          <p:cNvSpPr txBox="1"/>
          <p:nvPr>
            <p:ph type="title"/>
          </p:nvPr>
        </p:nvSpPr>
        <p:spPr>
          <a:xfrm>
            <a:off x="0" y="0"/>
            <a:ext cx="943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p:txBody>
      </p:sp>
      <p:sp>
        <p:nvSpPr>
          <p:cNvPr id="160" name="Google Shape;160;p24"/>
          <p:cNvSpPr txBox="1"/>
          <p:nvPr>
            <p:ph idx="1" type="body"/>
          </p:nvPr>
        </p:nvSpPr>
        <p:spPr>
          <a:xfrm>
            <a:off x="0" y="472650"/>
            <a:ext cx="8838600" cy="1836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dk1"/>
                </a:solidFill>
              </a:rPr>
              <a:t>- </a:t>
            </a:r>
            <a:r>
              <a:rPr b="1" lang="en">
                <a:solidFill>
                  <a:schemeClr val="dk1"/>
                </a:solidFill>
              </a:rPr>
              <a:t>Results: </a:t>
            </a:r>
            <a:r>
              <a:rPr lang="en" sz="1600">
                <a:solidFill>
                  <a:schemeClr val="dk1"/>
                </a:solidFill>
              </a:rPr>
              <a:t>To e</a:t>
            </a:r>
            <a:r>
              <a:rPr lang="en" sz="1600">
                <a:solidFill>
                  <a:schemeClr val="dk1"/>
                </a:solidFill>
              </a:rPr>
              <a:t>valuate the actual detection/segmentation performance on the validation data we considered objects in the ground truth to be correctly matched if there were predicted objects with overlap (here intersection over union (IoU)) beyond </a:t>
            </a:r>
            <a:r>
              <a:rPr lang="en" sz="1600">
                <a:solidFill>
                  <a:schemeClr val="dk1"/>
                </a:solidFill>
              </a:rPr>
              <a:t>a </a:t>
            </a:r>
            <a:r>
              <a:rPr lang="en" sz="1600">
                <a:solidFill>
                  <a:schemeClr val="dk1"/>
                </a:solidFill>
              </a:rPr>
              <a:t>chosen IoU threshold </a:t>
            </a:r>
            <a:r>
              <a:rPr b="1" lang="en" sz="1600">
                <a:solidFill>
                  <a:schemeClr val="dk1"/>
                </a:solidFill>
              </a:rPr>
              <a:t>𝜏 </a:t>
            </a:r>
            <a:endParaRPr b="1" sz="1600">
              <a:solidFill>
                <a:schemeClr val="dk1"/>
              </a:solidFill>
            </a:endParaRPr>
          </a:p>
          <a:p>
            <a:pPr indent="0" lvl="0" marL="0" rtl="0" algn="l">
              <a:spcBef>
                <a:spcPts val="1200"/>
              </a:spcBef>
              <a:spcAft>
                <a:spcPts val="1200"/>
              </a:spcAft>
              <a:buNone/>
            </a:pPr>
            <a:r>
              <a:rPr lang="en" sz="1600">
                <a:solidFill>
                  <a:schemeClr val="dk1"/>
                </a:solidFill>
              </a:rPr>
              <a:t>- The value of  </a:t>
            </a:r>
            <a:r>
              <a:rPr b="1" lang="en" sz="1600">
                <a:solidFill>
                  <a:schemeClr val="dk1"/>
                </a:solidFill>
              </a:rPr>
              <a:t>𝜏</a:t>
            </a:r>
            <a:r>
              <a:rPr lang="en" sz="1600">
                <a:solidFill>
                  <a:schemeClr val="dk1"/>
                </a:solidFill>
              </a:rPr>
              <a:t> </a:t>
            </a:r>
            <a:r>
              <a:rPr lang="en" sz="1600">
                <a:solidFill>
                  <a:schemeClr val="dk1"/>
                </a:solidFill>
              </a:rPr>
              <a:t> can be between 0 (even slightly overlapping objects count as correctly predicted) and 1 (only pixel-perfectly overlapping objects count).</a:t>
            </a:r>
            <a:endParaRPr sz="1600">
              <a:solidFill>
                <a:schemeClr val="dk1"/>
              </a:solidFill>
            </a:endParaRPr>
          </a:p>
        </p:txBody>
      </p:sp>
      <p:sp>
        <p:nvSpPr>
          <p:cNvPr id="161" name="Google Shape;161;p24"/>
          <p:cNvSpPr txBox="1"/>
          <p:nvPr/>
        </p:nvSpPr>
        <p:spPr>
          <a:xfrm>
            <a:off x="1312200" y="4722425"/>
            <a:ext cx="1934100" cy="2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2000">
                <a:solidFill>
                  <a:schemeClr val="dk1"/>
                </a:solidFill>
              </a:rPr>
              <a:t>IoU threshold </a:t>
            </a:r>
            <a:r>
              <a:rPr b="1" lang="en" sz="2000">
                <a:solidFill>
                  <a:schemeClr val="dk1"/>
                </a:solidFill>
              </a:rPr>
              <a:t>𝜏 </a:t>
            </a:r>
            <a:endParaRPr sz="2200">
              <a:solidFill>
                <a:schemeClr val="dk2"/>
              </a:solidFill>
            </a:endParaRPr>
          </a:p>
        </p:txBody>
      </p:sp>
      <p:sp>
        <p:nvSpPr>
          <p:cNvPr id="162" name="Google Shape;162;p24"/>
          <p:cNvSpPr txBox="1"/>
          <p:nvPr/>
        </p:nvSpPr>
        <p:spPr>
          <a:xfrm>
            <a:off x="5972638" y="4722425"/>
            <a:ext cx="2097600" cy="24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2000">
                <a:solidFill>
                  <a:schemeClr val="dk1"/>
                </a:solidFill>
              </a:rPr>
              <a:t>IoU threshold </a:t>
            </a:r>
            <a:r>
              <a:rPr b="1" lang="en" sz="2000">
                <a:solidFill>
                  <a:schemeClr val="dk1"/>
                </a:solidFill>
              </a:rPr>
              <a:t>𝜏 </a:t>
            </a:r>
            <a:endParaRPr sz="2000">
              <a:solidFill>
                <a:schemeClr val="dk2"/>
              </a:solidFill>
            </a:endParaRPr>
          </a:p>
        </p:txBody>
      </p:sp>
      <p:pic>
        <p:nvPicPr>
          <p:cNvPr id="163" name="Google Shape;163;p24"/>
          <p:cNvPicPr preferRelativeResize="0"/>
          <p:nvPr/>
        </p:nvPicPr>
        <p:blipFill>
          <a:blip r:embed="rId3">
            <a:alphaModFix/>
          </a:blip>
          <a:stretch>
            <a:fillRect/>
          </a:stretch>
        </p:blipFill>
        <p:spPr>
          <a:xfrm>
            <a:off x="120950" y="2190875"/>
            <a:ext cx="4316600" cy="2598575"/>
          </a:xfrm>
          <a:prstGeom prst="rect">
            <a:avLst/>
          </a:prstGeom>
          <a:noFill/>
          <a:ln>
            <a:noFill/>
          </a:ln>
        </p:spPr>
      </p:pic>
      <p:pic>
        <p:nvPicPr>
          <p:cNvPr id="164" name="Google Shape;164;p24"/>
          <p:cNvPicPr preferRelativeResize="0"/>
          <p:nvPr/>
        </p:nvPicPr>
        <p:blipFill>
          <a:blip r:embed="rId4">
            <a:alphaModFix/>
          </a:blip>
          <a:stretch>
            <a:fillRect/>
          </a:stretch>
        </p:blipFill>
        <p:spPr>
          <a:xfrm>
            <a:off x="4572000" y="2171725"/>
            <a:ext cx="4266600" cy="2636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type="title"/>
          </p:nvPr>
        </p:nvSpPr>
        <p:spPr>
          <a:xfrm>
            <a:off x="0" y="0"/>
            <a:ext cx="2275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p:txBody>
      </p:sp>
      <p:sp>
        <p:nvSpPr>
          <p:cNvPr id="170" name="Google Shape;170;p25"/>
          <p:cNvSpPr txBox="1"/>
          <p:nvPr>
            <p:ph idx="1" type="body"/>
          </p:nvPr>
        </p:nvSpPr>
        <p:spPr>
          <a:xfrm>
            <a:off x="0" y="572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solidFill>
                  <a:schemeClr val="dk1"/>
                </a:solidFill>
              </a:rPr>
              <a:t>Utilizing </a:t>
            </a:r>
            <a:r>
              <a:rPr lang="en" sz="1400">
                <a:solidFill>
                  <a:schemeClr val="dk1"/>
                </a:solidFill>
                <a:highlight>
                  <a:srgbClr val="FFFFFF"/>
                </a:highlight>
              </a:rPr>
              <a:t>the </a:t>
            </a:r>
            <a:r>
              <a:rPr lang="en" sz="1400">
                <a:solidFill>
                  <a:schemeClr val="dk1"/>
                </a:solidFill>
              </a:rPr>
              <a:t>Segment Anything Model (SAM)</a:t>
            </a:r>
            <a:r>
              <a:rPr lang="en" sz="1400">
                <a:solidFill>
                  <a:schemeClr val="dk1"/>
                </a:solidFill>
                <a:highlight>
                  <a:srgbClr val="FFFFFF"/>
                </a:highlight>
              </a:rPr>
              <a:t> by Meta to generate masks for all objects in an Kaggle Dataset.</a:t>
            </a:r>
            <a:endParaRPr sz="1400">
              <a:solidFill>
                <a:schemeClr val="dk1"/>
              </a:solidFill>
            </a:endParaRPr>
          </a:p>
        </p:txBody>
      </p:sp>
      <p:sp>
        <p:nvSpPr>
          <p:cNvPr id="171" name="Google Shape;171;p25"/>
          <p:cNvSpPr txBox="1"/>
          <p:nvPr/>
        </p:nvSpPr>
        <p:spPr>
          <a:xfrm>
            <a:off x="50625" y="1145400"/>
            <a:ext cx="7838700" cy="772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Char char="●"/>
            </a:pPr>
            <a:r>
              <a:rPr lang="en" sz="1200">
                <a:solidFill>
                  <a:schemeClr val="dk1"/>
                </a:solidFill>
              </a:rPr>
              <a:t>points_per_side: Used for number of points to be sampled along one side of the image (**2)</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a:t>
            </a:r>
            <a:r>
              <a:rPr lang="en" sz="1200">
                <a:solidFill>
                  <a:schemeClr val="dk1"/>
                </a:solidFill>
              </a:rPr>
              <a:t>red_iou_thresh: Used as a </a:t>
            </a:r>
            <a:r>
              <a:rPr lang="en" sz="1200">
                <a:solidFill>
                  <a:schemeClr val="dk1"/>
                </a:solidFill>
              </a:rPr>
              <a:t>filtering</a:t>
            </a:r>
            <a:r>
              <a:rPr lang="en" sz="1200">
                <a:solidFill>
                  <a:schemeClr val="dk1"/>
                </a:solidFill>
              </a:rPr>
              <a:t> </a:t>
            </a:r>
            <a:r>
              <a:rPr lang="en" sz="1200">
                <a:solidFill>
                  <a:schemeClr val="dk1"/>
                </a:solidFill>
              </a:rPr>
              <a:t>threshold for model’s predicted mask quality.</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stability_score_thresh: Used as a filtering threshold that using the stability of the mask under changes to cut off the model’s mask predictions.</a:t>
            </a:r>
            <a:endParaRPr sz="1200">
              <a:solidFill>
                <a:schemeClr val="dk1"/>
              </a:solidFill>
            </a:endParaRPr>
          </a:p>
        </p:txBody>
      </p:sp>
      <p:pic>
        <p:nvPicPr>
          <p:cNvPr id="172" name="Google Shape;172;p25"/>
          <p:cNvPicPr preferRelativeResize="0"/>
          <p:nvPr/>
        </p:nvPicPr>
        <p:blipFill>
          <a:blip r:embed="rId3">
            <a:alphaModFix/>
          </a:blip>
          <a:stretch>
            <a:fillRect/>
          </a:stretch>
        </p:blipFill>
        <p:spPr>
          <a:xfrm>
            <a:off x="0" y="2303200"/>
            <a:ext cx="3978925" cy="2840300"/>
          </a:xfrm>
          <a:prstGeom prst="rect">
            <a:avLst/>
          </a:prstGeom>
          <a:noFill/>
          <a:ln>
            <a:noFill/>
          </a:ln>
        </p:spPr>
      </p:pic>
      <p:pic>
        <p:nvPicPr>
          <p:cNvPr id="173" name="Google Shape;173;p25"/>
          <p:cNvPicPr preferRelativeResize="0"/>
          <p:nvPr/>
        </p:nvPicPr>
        <p:blipFill>
          <a:blip r:embed="rId4">
            <a:alphaModFix/>
          </a:blip>
          <a:stretch>
            <a:fillRect/>
          </a:stretch>
        </p:blipFill>
        <p:spPr>
          <a:xfrm>
            <a:off x="4127200" y="2327925"/>
            <a:ext cx="2432825" cy="2790825"/>
          </a:xfrm>
          <a:prstGeom prst="rect">
            <a:avLst/>
          </a:prstGeom>
          <a:noFill/>
          <a:ln>
            <a:noFill/>
          </a:ln>
        </p:spPr>
      </p:pic>
      <p:pic>
        <p:nvPicPr>
          <p:cNvPr id="174" name="Google Shape;174;p25"/>
          <p:cNvPicPr preferRelativeResize="0"/>
          <p:nvPr/>
        </p:nvPicPr>
        <p:blipFill>
          <a:blip r:embed="rId5">
            <a:alphaModFix/>
          </a:blip>
          <a:stretch>
            <a:fillRect/>
          </a:stretch>
        </p:blipFill>
        <p:spPr>
          <a:xfrm>
            <a:off x="6711175" y="2352675"/>
            <a:ext cx="2432825" cy="2790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0" y="0"/>
            <a:ext cx="138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t>Ben</a:t>
            </a:r>
            <a:endParaRPr sz="3020"/>
          </a:p>
        </p:txBody>
      </p:sp>
      <p:sp>
        <p:nvSpPr>
          <p:cNvPr id="180" name="Google Shape;180;p26"/>
          <p:cNvSpPr txBox="1"/>
          <p:nvPr>
            <p:ph idx="1" type="body"/>
          </p:nvPr>
        </p:nvSpPr>
        <p:spPr>
          <a:xfrm>
            <a:off x="0" y="480275"/>
            <a:ext cx="8581200" cy="2316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b="1" lang="en" sz="7200"/>
              <a:t> Adopting SAM for Image Annotation:</a:t>
            </a:r>
            <a:endParaRPr b="1" sz="7200"/>
          </a:p>
          <a:p>
            <a:pPr indent="0" lvl="0" marL="0" rtl="0" algn="l">
              <a:spcBef>
                <a:spcPts val="1200"/>
              </a:spcBef>
              <a:spcAft>
                <a:spcPts val="0"/>
              </a:spcAft>
              <a:buNone/>
            </a:pPr>
            <a:r>
              <a:rPr lang="en" sz="6800">
                <a:solidFill>
                  <a:schemeClr val="dk1"/>
                </a:solidFill>
              </a:rPr>
              <a:t>- O</a:t>
            </a:r>
            <a:r>
              <a:rPr lang="en" sz="6800">
                <a:solidFill>
                  <a:schemeClr val="dk1"/>
                </a:solidFill>
              </a:rPr>
              <a:t>pen-source model SAM (Segmentation Anything Model) by Meta used to quickly generate annotated masks. </a:t>
            </a:r>
            <a:endParaRPr sz="6800">
              <a:solidFill>
                <a:schemeClr val="dk1"/>
              </a:solidFill>
            </a:endParaRPr>
          </a:p>
          <a:p>
            <a:pPr indent="0" lvl="0" marL="0" rtl="0" algn="l">
              <a:spcBef>
                <a:spcPts val="1200"/>
              </a:spcBef>
              <a:spcAft>
                <a:spcPts val="0"/>
              </a:spcAft>
              <a:buNone/>
            </a:pPr>
            <a:r>
              <a:rPr lang="en" sz="6800">
                <a:solidFill>
                  <a:schemeClr val="dk1"/>
                </a:solidFill>
              </a:rPr>
              <a:t>- A Kaggle dataset of Stainless Steel 316L Grains resembling our band contrast images was used as input to the model and helped create 230 new annotated images. This approach initially seemed promising for training purposes.</a:t>
            </a:r>
            <a:endParaRPr sz="6800">
              <a:solidFill>
                <a:schemeClr val="dk1"/>
              </a:solidFill>
            </a:endParaRPr>
          </a:p>
          <a:p>
            <a:pPr indent="0" lvl="0" marL="0" rtl="0" algn="l">
              <a:spcBef>
                <a:spcPts val="1200"/>
              </a:spcBef>
              <a:spcAft>
                <a:spcPts val="0"/>
              </a:spcAft>
              <a:buNone/>
            </a:pPr>
            <a:r>
              <a:rPr lang="en" sz="6800">
                <a:solidFill>
                  <a:schemeClr val="dk1"/>
                </a:solidFill>
              </a:rPr>
              <a:t>- Stardist interpreted the SAM annotations differently creating unwanted artifacts</a:t>
            </a:r>
            <a:endParaRPr sz="6800">
              <a:solidFill>
                <a:schemeClr val="dk1"/>
              </a:solidFill>
            </a:endParaRPr>
          </a:p>
          <a:p>
            <a:pPr indent="0" lvl="0" marL="0" rtl="0" algn="l">
              <a:spcBef>
                <a:spcPts val="1200"/>
              </a:spcBef>
              <a:spcAft>
                <a:spcPts val="0"/>
              </a:spcAft>
              <a:buNone/>
            </a:pPr>
            <a:r>
              <a:t/>
            </a:r>
            <a:endParaRPr sz="6800">
              <a:solidFill>
                <a:schemeClr val="dk1"/>
              </a:solidFill>
            </a:endParaRPr>
          </a:p>
          <a:p>
            <a:pPr indent="0" lvl="0" marL="0" rtl="0" algn="l">
              <a:spcBef>
                <a:spcPts val="1200"/>
              </a:spcBef>
              <a:spcAft>
                <a:spcPts val="1200"/>
              </a:spcAft>
              <a:buNone/>
            </a:pPr>
            <a:r>
              <a:t/>
            </a:r>
            <a:endParaRPr/>
          </a:p>
        </p:txBody>
      </p:sp>
      <p:pic>
        <p:nvPicPr>
          <p:cNvPr id="181" name="Google Shape;181;p26"/>
          <p:cNvPicPr preferRelativeResize="0"/>
          <p:nvPr/>
        </p:nvPicPr>
        <p:blipFill>
          <a:blip r:embed="rId3">
            <a:alphaModFix/>
          </a:blip>
          <a:stretch>
            <a:fillRect/>
          </a:stretch>
        </p:blipFill>
        <p:spPr>
          <a:xfrm>
            <a:off x="16525" y="3156600"/>
            <a:ext cx="2267550" cy="1965450"/>
          </a:xfrm>
          <a:prstGeom prst="rect">
            <a:avLst/>
          </a:prstGeom>
          <a:noFill/>
          <a:ln>
            <a:noFill/>
          </a:ln>
        </p:spPr>
      </p:pic>
      <p:pic>
        <p:nvPicPr>
          <p:cNvPr id="182" name="Google Shape;182;p26"/>
          <p:cNvPicPr preferRelativeResize="0"/>
          <p:nvPr/>
        </p:nvPicPr>
        <p:blipFill>
          <a:blip r:embed="rId4">
            <a:alphaModFix/>
          </a:blip>
          <a:stretch>
            <a:fillRect/>
          </a:stretch>
        </p:blipFill>
        <p:spPr>
          <a:xfrm>
            <a:off x="2330950" y="3156600"/>
            <a:ext cx="2180849" cy="1965451"/>
          </a:xfrm>
          <a:prstGeom prst="rect">
            <a:avLst/>
          </a:prstGeom>
          <a:noFill/>
          <a:ln>
            <a:noFill/>
          </a:ln>
        </p:spPr>
      </p:pic>
      <p:sp>
        <p:nvSpPr>
          <p:cNvPr id="183" name="Google Shape;183;p26"/>
          <p:cNvSpPr txBox="1"/>
          <p:nvPr/>
        </p:nvSpPr>
        <p:spPr>
          <a:xfrm>
            <a:off x="-88800" y="2757963"/>
            <a:ext cx="26454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rPr>
              <a:t>Original Kaggle Image</a:t>
            </a:r>
            <a:endParaRPr b="1" sz="1700">
              <a:solidFill>
                <a:schemeClr val="dk1"/>
              </a:solidFill>
            </a:endParaRPr>
          </a:p>
        </p:txBody>
      </p:sp>
      <p:sp>
        <p:nvSpPr>
          <p:cNvPr id="184" name="Google Shape;184;p26"/>
          <p:cNvSpPr txBox="1"/>
          <p:nvPr/>
        </p:nvSpPr>
        <p:spPr>
          <a:xfrm>
            <a:off x="2705050" y="2796275"/>
            <a:ext cx="16416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SAM</a:t>
            </a:r>
            <a:r>
              <a:rPr b="1" lang="en" sz="2000">
                <a:solidFill>
                  <a:schemeClr val="dk1"/>
                </a:solidFill>
              </a:rPr>
              <a:t> Mask</a:t>
            </a:r>
            <a:endParaRPr b="1" sz="2000">
              <a:solidFill>
                <a:schemeClr val="dk1"/>
              </a:solidFill>
            </a:endParaRPr>
          </a:p>
        </p:txBody>
      </p:sp>
      <p:pic>
        <p:nvPicPr>
          <p:cNvPr id="185" name="Google Shape;185;p26"/>
          <p:cNvPicPr preferRelativeResize="0"/>
          <p:nvPr/>
        </p:nvPicPr>
        <p:blipFill>
          <a:blip r:embed="rId5">
            <a:alphaModFix/>
          </a:blip>
          <a:stretch>
            <a:fillRect/>
          </a:stretch>
        </p:blipFill>
        <p:spPr>
          <a:xfrm>
            <a:off x="4558675" y="3156600"/>
            <a:ext cx="2267550" cy="1965450"/>
          </a:xfrm>
          <a:prstGeom prst="rect">
            <a:avLst/>
          </a:prstGeom>
          <a:noFill/>
          <a:ln>
            <a:noFill/>
          </a:ln>
        </p:spPr>
      </p:pic>
      <p:pic>
        <p:nvPicPr>
          <p:cNvPr id="186" name="Google Shape;186;p26"/>
          <p:cNvPicPr preferRelativeResize="0"/>
          <p:nvPr/>
        </p:nvPicPr>
        <p:blipFill>
          <a:blip r:embed="rId6">
            <a:alphaModFix/>
          </a:blip>
          <a:stretch>
            <a:fillRect/>
          </a:stretch>
        </p:blipFill>
        <p:spPr>
          <a:xfrm>
            <a:off x="6826225" y="3156600"/>
            <a:ext cx="2317775" cy="1965450"/>
          </a:xfrm>
          <a:prstGeom prst="rect">
            <a:avLst/>
          </a:prstGeom>
          <a:noFill/>
          <a:ln>
            <a:noFill/>
          </a:ln>
        </p:spPr>
      </p:pic>
      <p:sp>
        <p:nvSpPr>
          <p:cNvPr id="187" name="Google Shape;187;p26"/>
          <p:cNvSpPr txBox="1"/>
          <p:nvPr/>
        </p:nvSpPr>
        <p:spPr>
          <a:xfrm>
            <a:off x="7155750" y="2796275"/>
            <a:ext cx="17631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rPr>
              <a:t>Stardist Mask</a:t>
            </a:r>
            <a:endParaRPr b="1" sz="1900">
              <a:solidFill>
                <a:schemeClr val="dk1"/>
              </a:solidFill>
            </a:endParaRPr>
          </a:p>
        </p:txBody>
      </p:sp>
      <p:sp>
        <p:nvSpPr>
          <p:cNvPr id="188" name="Google Shape;188;p26"/>
          <p:cNvSpPr txBox="1"/>
          <p:nvPr/>
        </p:nvSpPr>
        <p:spPr>
          <a:xfrm>
            <a:off x="4495100" y="2796275"/>
            <a:ext cx="26952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rPr>
              <a:t>Original Kaggle Image</a:t>
            </a:r>
            <a:endParaRPr b="1" sz="1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7"/>
          <p:cNvSpPr txBox="1"/>
          <p:nvPr>
            <p:ph idx="1" type="body"/>
          </p:nvPr>
        </p:nvSpPr>
        <p:spPr>
          <a:xfrm>
            <a:off x="0" y="493850"/>
            <a:ext cx="4295100" cy="5046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b="1" lang="en" sz="7200"/>
              <a:t> Encountering Convexity Challenges:</a:t>
            </a:r>
            <a:endParaRPr sz="72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194" name="Google Shape;194;p27"/>
          <p:cNvSpPr txBox="1"/>
          <p:nvPr>
            <p:ph type="title"/>
          </p:nvPr>
        </p:nvSpPr>
        <p:spPr>
          <a:xfrm>
            <a:off x="0" y="0"/>
            <a:ext cx="1388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t>Ben</a:t>
            </a:r>
            <a:endParaRPr sz="3020"/>
          </a:p>
        </p:txBody>
      </p:sp>
      <p:sp>
        <p:nvSpPr>
          <p:cNvPr id="195" name="Google Shape;195;p27"/>
          <p:cNvSpPr txBox="1"/>
          <p:nvPr/>
        </p:nvSpPr>
        <p:spPr>
          <a:xfrm>
            <a:off x="0" y="826275"/>
            <a:ext cx="91440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900">
                <a:solidFill>
                  <a:schemeClr val="dk1"/>
                </a:solidFill>
              </a:rPr>
              <a:t>- Masks generated through SAM, while visually reliable, failed the convexity test, indicating non-convex shapes. </a:t>
            </a:r>
            <a:endParaRPr sz="1900">
              <a:solidFill>
                <a:schemeClr val="dk1"/>
              </a:solidFill>
            </a:endParaRPr>
          </a:p>
          <a:p>
            <a:pPr indent="0" lvl="0" marL="0" rtl="0" algn="l">
              <a:lnSpc>
                <a:spcPct val="115000"/>
              </a:lnSpc>
              <a:spcBef>
                <a:spcPts val="1200"/>
              </a:spcBef>
              <a:spcAft>
                <a:spcPts val="1200"/>
              </a:spcAft>
              <a:buNone/>
            </a:pPr>
            <a:r>
              <a:t/>
            </a:r>
            <a:endParaRPr sz="2000">
              <a:solidFill>
                <a:schemeClr val="dk1"/>
              </a:solidFill>
            </a:endParaRPr>
          </a:p>
        </p:txBody>
      </p:sp>
      <p:sp>
        <p:nvSpPr>
          <p:cNvPr id="196" name="Google Shape;196;p27"/>
          <p:cNvSpPr txBox="1"/>
          <p:nvPr/>
        </p:nvSpPr>
        <p:spPr>
          <a:xfrm>
            <a:off x="45900" y="1755825"/>
            <a:ext cx="3890400" cy="338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rPr>
              <a:t>- Stemming from Stardist's interpretation of SAM-generated masks, necessitated additional preprocessing. </a:t>
            </a:r>
            <a:endParaRPr sz="1900">
              <a:solidFill>
                <a:schemeClr val="dk1"/>
              </a:solidFill>
            </a:endParaRPr>
          </a:p>
          <a:p>
            <a:pPr indent="0" lvl="0" marL="0" rtl="0" algn="l">
              <a:spcBef>
                <a:spcPts val="0"/>
              </a:spcBef>
              <a:spcAft>
                <a:spcPts val="0"/>
              </a:spcAft>
              <a:buClr>
                <a:schemeClr val="dk1"/>
              </a:buClr>
              <a:buSzPts val="1100"/>
              <a:buFont typeface="Arial"/>
              <a:buNone/>
            </a:pPr>
            <a:r>
              <a:t/>
            </a:r>
            <a:endParaRPr sz="1900">
              <a:solidFill>
                <a:schemeClr val="dk1"/>
              </a:solidFill>
            </a:endParaRPr>
          </a:p>
          <a:p>
            <a:pPr indent="0" lvl="0" marL="0" rtl="0" algn="l">
              <a:spcBef>
                <a:spcPts val="0"/>
              </a:spcBef>
              <a:spcAft>
                <a:spcPts val="0"/>
              </a:spcAft>
              <a:buClr>
                <a:schemeClr val="dk1"/>
              </a:buClr>
              <a:buSzPts val="1100"/>
              <a:buFont typeface="Arial"/>
              <a:buNone/>
            </a:pPr>
            <a:r>
              <a:rPr lang="en" sz="1900">
                <a:solidFill>
                  <a:schemeClr val="dk1"/>
                </a:solidFill>
              </a:rPr>
              <a:t>- Time constraints however, limited our ability to utilize these images for training and further model development.</a:t>
            </a:r>
            <a:endParaRPr sz="19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197" name="Google Shape;197;p27"/>
          <p:cNvSpPr txBox="1"/>
          <p:nvPr/>
        </p:nvSpPr>
        <p:spPr>
          <a:xfrm>
            <a:off x="3760424" y="1190675"/>
            <a:ext cx="5708700" cy="3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Accuracy of ground truth reconstruction should be &gt;.8</a:t>
            </a:r>
            <a:endParaRPr b="1" sz="1600">
              <a:solidFill>
                <a:schemeClr val="dk1"/>
              </a:solidFill>
            </a:endParaRPr>
          </a:p>
        </p:txBody>
      </p:sp>
      <p:pic>
        <p:nvPicPr>
          <p:cNvPr id="198" name="Google Shape;198;p27"/>
          <p:cNvPicPr preferRelativeResize="0"/>
          <p:nvPr/>
        </p:nvPicPr>
        <p:blipFill>
          <a:blip r:embed="rId3">
            <a:alphaModFix/>
          </a:blip>
          <a:stretch>
            <a:fillRect/>
          </a:stretch>
        </p:blipFill>
        <p:spPr>
          <a:xfrm>
            <a:off x="3936300" y="1545595"/>
            <a:ext cx="5207700" cy="3147130"/>
          </a:xfrm>
          <a:prstGeom prst="rect">
            <a:avLst/>
          </a:prstGeom>
          <a:noFill/>
          <a:ln>
            <a:noFill/>
          </a:ln>
        </p:spPr>
      </p:pic>
      <p:sp>
        <p:nvSpPr>
          <p:cNvPr id="199" name="Google Shape;199;p27"/>
          <p:cNvSpPr txBox="1"/>
          <p:nvPr/>
        </p:nvSpPr>
        <p:spPr>
          <a:xfrm>
            <a:off x="4514775" y="4590000"/>
            <a:ext cx="4200000" cy="3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Number of rays for star-convex polygon</a:t>
            </a:r>
            <a:endParaRPr b="1" sz="16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(Luis)              USING THE CSV FILE</a:t>
            </a:r>
            <a:endParaRPr/>
          </a:p>
        </p:txBody>
      </p:sp>
      <p:sp>
        <p:nvSpPr>
          <p:cNvPr id="205" name="Google Shape;205;p28"/>
          <p:cNvSpPr txBox="1"/>
          <p:nvPr>
            <p:ph idx="1" type="body"/>
          </p:nvPr>
        </p:nvSpPr>
        <p:spPr>
          <a:xfrm>
            <a:off x="311700" y="1152475"/>
            <a:ext cx="8520600" cy="689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sz="1643"/>
              <a:t>-From the csv File we can now create Euler angle images and heat maps of the </a:t>
            </a:r>
            <a:r>
              <a:rPr lang="en" sz="1643"/>
              <a:t>different</a:t>
            </a:r>
            <a:r>
              <a:rPr lang="en" sz="1643"/>
              <a:t> chemicals</a:t>
            </a:r>
            <a:endParaRPr sz="1643"/>
          </a:p>
          <a:p>
            <a:pPr indent="0" lvl="0" marL="0" rtl="0" algn="l">
              <a:spcBef>
                <a:spcPts val="1200"/>
              </a:spcBef>
              <a:spcAft>
                <a:spcPts val="1200"/>
              </a:spcAft>
              <a:buNone/>
            </a:pPr>
            <a:r>
              <a:t/>
            </a:r>
            <a:endParaRPr sz="1300"/>
          </a:p>
        </p:txBody>
      </p:sp>
      <p:pic>
        <p:nvPicPr>
          <p:cNvPr id="206" name="Google Shape;206;p28"/>
          <p:cNvPicPr preferRelativeResize="0"/>
          <p:nvPr/>
        </p:nvPicPr>
        <p:blipFill>
          <a:blip r:embed="rId3">
            <a:alphaModFix/>
          </a:blip>
          <a:stretch>
            <a:fillRect/>
          </a:stretch>
        </p:blipFill>
        <p:spPr>
          <a:xfrm>
            <a:off x="362198" y="3434450"/>
            <a:ext cx="2519373" cy="1450350"/>
          </a:xfrm>
          <a:prstGeom prst="rect">
            <a:avLst/>
          </a:prstGeom>
          <a:noFill/>
          <a:ln>
            <a:noFill/>
          </a:ln>
        </p:spPr>
      </p:pic>
      <p:sp>
        <p:nvSpPr>
          <p:cNvPr id="207" name="Google Shape;207;p28"/>
          <p:cNvSpPr txBox="1"/>
          <p:nvPr/>
        </p:nvSpPr>
        <p:spPr>
          <a:xfrm>
            <a:off x="382925" y="2887400"/>
            <a:ext cx="10350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Iron(FE)</a:t>
            </a:r>
            <a:endParaRPr sz="1800">
              <a:solidFill>
                <a:schemeClr val="dk2"/>
              </a:solidFill>
            </a:endParaRPr>
          </a:p>
        </p:txBody>
      </p:sp>
      <p:pic>
        <p:nvPicPr>
          <p:cNvPr id="208" name="Google Shape;208;p28"/>
          <p:cNvPicPr preferRelativeResize="0"/>
          <p:nvPr/>
        </p:nvPicPr>
        <p:blipFill>
          <a:blip r:embed="rId4">
            <a:alphaModFix/>
          </a:blip>
          <a:stretch>
            <a:fillRect/>
          </a:stretch>
        </p:blipFill>
        <p:spPr>
          <a:xfrm>
            <a:off x="3142828" y="3434447"/>
            <a:ext cx="2519373" cy="1450365"/>
          </a:xfrm>
          <a:prstGeom prst="rect">
            <a:avLst/>
          </a:prstGeom>
          <a:noFill/>
          <a:ln>
            <a:noFill/>
          </a:ln>
        </p:spPr>
      </p:pic>
      <p:sp>
        <p:nvSpPr>
          <p:cNvPr id="209" name="Google Shape;209;p28"/>
          <p:cNvSpPr txBox="1"/>
          <p:nvPr/>
        </p:nvSpPr>
        <p:spPr>
          <a:xfrm>
            <a:off x="3084025" y="2825425"/>
            <a:ext cx="26805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Silicon(SI)</a:t>
            </a:r>
            <a:endParaRPr sz="1800">
              <a:solidFill>
                <a:schemeClr val="dk2"/>
              </a:solidFill>
            </a:endParaRPr>
          </a:p>
        </p:txBody>
      </p:sp>
      <p:pic>
        <p:nvPicPr>
          <p:cNvPr id="210" name="Google Shape;210;p28"/>
          <p:cNvPicPr preferRelativeResize="0"/>
          <p:nvPr/>
        </p:nvPicPr>
        <p:blipFill>
          <a:blip r:embed="rId5">
            <a:alphaModFix/>
          </a:blip>
          <a:stretch>
            <a:fillRect/>
          </a:stretch>
        </p:blipFill>
        <p:spPr>
          <a:xfrm>
            <a:off x="5923450" y="3274600"/>
            <a:ext cx="3074673" cy="1770039"/>
          </a:xfrm>
          <a:prstGeom prst="rect">
            <a:avLst/>
          </a:prstGeom>
          <a:noFill/>
          <a:ln>
            <a:noFill/>
          </a:ln>
        </p:spPr>
      </p:pic>
      <p:sp>
        <p:nvSpPr>
          <p:cNvPr id="211" name="Google Shape;211;p28"/>
          <p:cNvSpPr txBox="1"/>
          <p:nvPr/>
        </p:nvSpPr>
        <p:spPr>
          <a:xfrm>
            <a:off x="5981775" y="2711475"/>
            <a:ext cx="3011700" cy="34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Euler Phase’s</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EULER IMAGES</a:t>
            </a:r>
            <a:endParaRPr/>
          </a:p>
        </p:txBody>
      </p:sp>
      <p:sp>
        <p:nvSpPr>
          <p:cNvPr id="217" name="Google Shape;217;p29"/>
          <p:cNvSpPr txBox="1"/>
          <p:nvPr>
            <p:ph idx="1" type="body"/>
          </p:nvPr>
        </p:nvSpPr>
        <p:spPr>
          <a:xfrm>
            <a:off x="311700" y="1152475"/>
            <a:ext cx="8520600" cy="348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STEPS TO CLEAN UP THE IMAGE:</a:t>
            </a:r>
            <a:endParaRPr sz="1500"/>
          </a:p>
          <a:p>
            <a:pPr indent="-323850" lvl="0" marL="457200" rtl="0" algn="l">
              <a:spcBef>
                <a:spcPts val="1200"/>
              </a:spcBef>
              <a:spcAft>
                <a:spcPts val="0"/>
              </a:spcAft>
              <a:buSzPts val="1500"/>
              <a:buAutoNum type="arabicPeriod"/>
            </a:pPr>
            <a:r>
              <a:rPr lang="en" sz="1500"/>
              <a:t>First step </a:t>
            </a:r>
            <a:r>
              <a:rPr lang="en" sz="1500"/>
              <a:t>quantize</a:t>
            </a:r>
            <a:r>
              <a:rPr lang="en" sz="1500"/>
              <a:t> the image</a:t>
            </a:r>
            <a:endParaRPr sz="1500"/>
          </a:p>
          <a:p>
            <a:pPr indent="-323850" lvl="0" marL="457200" rtl="0" algn="l">
              <a:spcBef>
                <a:spcPts val="0"/>
              </a:spcBef>
              <a:spcAft>
                <a:spcPts val="0"/>
              </a:spcAft>
              <a:buSzPts val="1500"/>
              <a:buAutoNum type="arabicPeriod"/>
            </a:pPr>
            <a:r>
              <a:rPr lang="en" sz="1500"/>
              <a:t>Max_neighbor function that uses a 3x3 sliding window, the center pixel is then turned to the </a:t>
            </a:r>
            <a:r>
              <a:rPr lang="en" sz="1500"/>
              <a:t>maximum</a:t>
            </a:r>
            <a:r>
              <a:rPr lang="en" sz="1500"/>
              <a:t> color that occurs in the window.</a:t>
            </a:r>
            <a:endParaRPr sz="1500"/>
          </a:p>
          <a:p>
            <a:pPr indent="-323850" lvl="0" marL="457200" rtl="0" algn="l">
              <a:spcBef>
                <a:spcPts val="0"/>
              </a:spcBef>
              <a:spcAft>
                <a:spcPts val="0"/>
              </a:spcAft>
              <a:buSzPts val="1500"/>
              <a:buAutoNum type="arabicPeriod"/>
            </a:pPr>
            <a:r>
              <a:rPr lang="en" sz="1500"/>
              <a:t>Then we can reduce even further by erasing labels with a certain area.First you have to do this to a labeled version of the image then used that mask as a way to erase labels.</a:t>
            </a:r>
            <a:endParaRPr sz="1500"/>
          </a:p>
          <a:p>
            <a:pPr indent="0" lvl="0" marL="457200" rtl="0" algn="l">
              <a:spcBef>
                <a:spcPts val="1200"/>
              </a:spcBef>
              <a:spcAft>
                <a:spcPts val="1200"/>
              </a:spcAft>
              <a:buNone/>
            </a:pPr>
            <a:r>
              <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156450" y="-6726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23" name="Google Shape;223;p30"/>
          <p:cNvPicPr preferRelativeResize="0"/>
          <p:nvPr/>
        </p:nvPicPr>
        <p:blipFill>
          <a:blip r:embed="rId3">
            <a:alphaModFix/>
          </a:blip>
          <a:stretch>
            <a:fillRect/>
          </a:stretch>
        </p:blipFill>
        <p:spPr>
          <a:xfrm>
            <a:off x="-2" y="513275"/>
            <a:ext cx="4195927" cy="2415526"/>
          </a:xfrm>
          <a:prstGeom prst="rect">
            <a:avLst/>
          </a:prstGeom>
          <a:noFill/>
          <a:ln>
            <a:noFill/>
          </a:ln>
        </p:spPr>
      </p:pic>
      <p:sp>
        <p:nvSpPr>
          <p:cNvPr id="224" name="Google Shape;224;p30"/>
          <p:cNvSpPr txBox="1"/>
          <p:nvPr/>
        </p:nvSpPr>
        <p:spPr>
          <a:xfrm>
            <a:off x="175925" y="93150"/>
            <a:ext cx="2959800" cy="3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original</a:t>
            </a:r>
            <a:endParaRPr sz="1800">
              <a:solidFill>
                <a:schemeClr val="dk2"/>
              </a:solidFill>
            </a:endParaRPr>
          </a:p>
        </p:txBody>
      </p:sp>
      <p:pic>
        <p:nvPicPr>
          <p:cNvPr id="225" name="Google Shape;225;p30"/>
          <p:cNvPicPr preferRelativeResize="0"/>
          <p:nvPr/>
        </p:nvPicPr>
        <p:blipFill>
          <a:blip r:embed="rId4">
            <a:alphaModFix/>
          </a:blip>
          <a:stretch>
            <a:fillRect/>
          </a:stretch>
        </p:blipFill>
        <p:spPr>
          <a:xfrm>
            <a:off x="4981975" y="455250"/>
            <a:ext cx="3916498" cy="2254661"/>
          </a:xfrm>
          <a:prstGeom prst="rect">
            <a:avLst/>
          </a:prstGeom>
          <a:noFill/>
          <a:ln>
            <a:noFill/>
          </a:ln>
        </p:spPr>
      </p:pic>
      <p:sp>
        <p:nvSpPr>
          <p:cNvPr id="226" name="Google Shape;226;p30"/>
          <p:cNvSpPr txBox="1"/>
          <p:nvPr/>
        </p:nvSpPr>
        <p:spPr>
          <a:xfrm>
            <a:off x="4760575" y="48275"/>
            <a:ext cx="3916500" cy="25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Quantized </a:t>
            </a:r>
            <a:endParaRPr sz="1800">
              <a:solidFill>
                <a:schemeClr val="dk2"/>
              </a:solidFill>
            </a:endParaRPr>
          </a:p>
        </p:txBody>
      </p:sp>
      <p:pic>
        <p:nvPicPr>
          <p:cNvPr id="227" name="Google Shape;227;p30"/>
          <p:cNvPicPr preferRelativeResize="0"/>
          <p:nvPr/>
        </p:nvPicPr>
        <p:blipFill>
          <a:blip r:embed="rId5">
            <a:alphaModFix/>
          </a:blip>
          <a:stretch>
            <a:fillRect/>
          </a:stretch>
        </p:blipFill>
        <p:spPr>
          <a:xfrm>
            <a:off x="-2987" y="3277851"/>
            <a:ext cx="3317617" cy="1909897"/>
          </a:xfrm>
          <a:prstGeom prst="rect">
            <a:avLst/>
          </a:prstGeom>
          <a:noFill/>
          <a:ln>
            <a:noFill/>
          </a:ln>
        </p:spPr>
      </p:pic>
      <p:sp>
        <p:nvSpPr>
          <p:cNvPr id="228" name="Google Shape;228;p30"/>
          <p:cNvSpPr txBox="1"/>
          <p:nvPr/>
        </p:nvSpPr>
        <p:spPr>
          <a:xfrm>
            <a:off x="103500" y="2928800"/>
            <a:ext cx="3839400" cy="3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Max filter</a:t>
            </a:r>
            <a:endParaRPr sz="1800">
              <a:solidFill>
                <a:schemeClr val="dk2"/>
              </a:solidFill>
            </a:endParaRPr>
          </a:p>
        </p:txBody>
      </p:sp>
      <p:pic>
        <p:nvPicPr>
          <p:cNvPr id="229" name="Google Shape;229;p30"/>
          <p:cNvPicPr preferRelativeResize="0"/>
          <p:nvPr/>
        </p:nvPicPr>
        <p:blipFill>
          <a:blip r:embed="rId6">
            <a:alphaModFix/>
          </a:blip>
          <a:stretch>
            <a:fillRect/>
          </a:stretch>
        </p:blipFill>
        <p:spPr>
          <a:xfrm>
            <a:off x="4410425" y="3058961"/>
            <a:ext cx="3697848" cy="2128791"/>
          </a:xfrm>
          <a:prstGeom prst="rect">
            <a:avLst/>
          </a:prstGeom>
          <a:noFill/>
          <a:ln>
            <a:noFill/>
          </a:ln>
        </p:spPr>
      </p:pic>
      <p:sp>
        <p:nvSpPr>
          <p:cNvPr id="230" name="Google Shape;230;p30"/>
          <p:cNvSpPr txBox="1"/>
          <p:nvPr/>
        </p:nvSpPr>
        <p:spPr>
          <a:xfrm>
            <a:off x="4402675" y="2635250"/>
            <a:ext cx="2667000" cy="36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Reduced</a:t>
            </a: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CHEMICAL IMAGES</a:t>
            </a:r>
            <a:endParaRPr/>
          </a:p>
        </p:txBody>
      </p:sp>
      <p:sp>
        <p:nvSpPr>
          <p:cNvPr id="236" name="Google Shape;236;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Same exact process can be applied to the chemical images just no need for quantization</a:t>
            </a:r>
            <a:endParaRPr/>
          </a:p>
          <a:p>
            <a:pPr indent="0" lvl="0" marL="0" rtl="0" algn="l">
              <a:spcBef>
                <a:spcPts val="1200"/>
              </a:spcBef>
              <a:spcAft>
                <a:spcPts val="0"/>
              </a:spcAft>
              <a:buNone/>
            </a:pPr>
            <a:r>
              <a:rPr lang="en"/>
              <a:t>Instead we </a:t>
            </a:r>
            <a:r>
              <a:rPr lang="en"/>
              <a:t>threshold and get rid of pixels under a certain value</a:t>
            </a:r>
            <a:endParaRPr/>
          </a:p>
          <a:p>
            <a:pPr indent="0" lvl="0" marL="0" rtl="0" algn="l">
              <a:spcBef>
                <a:spcPts val="1200"/>
              </a:spcBef>
              <a:spcAft>
                <a:spcPts val="0"/>
              </a:spcAft>
              <a:buClr>
                <a:schemeClr val="dk1"/>
              </a:buClr>
              <a:buSzPct val="73333"/>
              <a:buFont typeface="Arial"/>
              <a:buNone/>
            </a:pPr>
            <a:r>
              <a:rPr lang="en" sz="1500"/>
              <a:t>STEPS TO CLEAN UP THE IMAGE:</a:t>
            </a:r>
            <a:endParaRPr sz="1500"/>
          </a:p>
          <a:p>
            <a:pPr indent="-316706" lvl="0" marL="457200" rtl="0" algn="l">
              <a:spcBef>
                <a:spcPts val="1200"/>
              </a:spcBef>
              <a:spcAft>
                <a:spcPts val="0"/>
              </a:spcAft>
              <a:buSzPct val="100000"/>
              <a:buAutoNum type="arabicPeriod"/>
            </a:pPr>
            <a:r>
              <a:rPr lang="en" sz="1500"/>
              <a:t>Use a threshold to reduce image, any pixel below that threshold will be set to 0. Higher will be set to 1 creating a binary image.</a:t>
            </a:r>
            <a:endParaRPr sz="1500"/>
          </a:p>
          <a:p>
            <a:pPr indent="-316706" lvl="0" marL="457200" rtl="0" algn="l">
              <a:spcBef>
                <a:spcPts val="0"/>
              </a:spcBef>
              <a:spcAft>
                <a:spcPts val="0"/>
              </a:spcAft>
              <a:buSzPct val="100000"/>
              <a:buAutoNum type="arabicPeriod"/>
            </a:pPr>
            <a:r>
              <a:rPr lang="en" sz="1500"/>
              <a:t>Max_neighbor function that uses a 3x3 sliding window, the center pixel is then turned to the max pixel value that occurs in the window.</a:t>
            </a:r>
            <a:endParaRPr sz="1500"/>
          </a:p>
          <a:p>
            <a:pPr indent="-316706" lvl="0" marL="457200" rtl="0" algn="l">
              <a:spcBef>
                <a:spcPts val="0"/>
              </a:spcBef>
              <a:spcAft>
                <a:spcPts val="0"/>
              </a:spcAft>
              <a:buSzPct val="100000"/>
              <a:buAutoNum type="arabicPeriod"/>
            </a:pPr>
            <a:r>
              <a:rPr lang="en" sz="1500"/>
              <a:t>Then we can reduce even further by erasing labels with a certain area.First you have to do this to a labeled version of the image then used that mask as a way to erase labels.</a:t>
            </a:r>
            <a:endParaRPr sz="15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idx="1" type="subTitle"/>
          </p:nvPr>
        </p:nvSpPr>
        <p:spPr>
          <a:xfrm>
            <a:off x="61025" y="553100"/>
            <a:ext cx="986400" cy="6390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t>Goal:</a:t>
            </a:r>
            <a:endParaRPr/>
          </a:p>
        </p:txBody>
      </p:sp>
      <p:sp>
        <p:nvSpPr>
          <p:cNvPr id="61" name="Google Shape;61;p14"/>
          <p:cNvSpPr txBox="1"/>
          <p:nvPr>
            <p:ph idx="4294967295" type="title"/>
          </p:nvPr>
        </p:nvSpPr>
        <p:spPr>
          <a:xfrm>
            <a:off x="61025" y="-19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Xander</a:t>
            </a:r>
            <a:endParaRPr/>
          </a:p>
        </p:txBody>
      </p:sp>
      <p:sp>
        <p:nvSpPr>
          <p:cNvPr id="62" name="Google Shape;62;p14"/>
          <p:cNvSpPr txBox="1"/>
          <p:nvPr/>
        </p:nvSpPr>
        <p:spPr>
          <a:xfrm>
            <a:off x="1047425" y="475975"/>
            <a:ext cx="73707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rPr>
              <a:t>- detect quartz grain within the given images.</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 </a:t>
            </a:r>
            <a:r>
              <a:rPr lang="en" sz="1100">
                <a:solidFill>
                  <a:schemeClr val="dk1"/>
                </a:solidFill>
              </a:rPr>
              <a:t>Develop a method to tie the datasets derived from SEMs (Scanning electron microscopes) EDS and EBSD, together.</a:t>
            </a:r>
            <a:endParaRPr sz="1100">
              <a:solidFill>
                <a:schemeClr val="dk1"/>
              </a:solidFill>
            </a:endParaRPr>
          </a:p>
          <a:p>
            <a:pPr indent="0" lvl="0" marL="0" rtl="0" algn="l">
              <a:spcBef>
                <a:spcPts val="0"/>
              </a:spcBef>
              <a:spcAft>
                <a:spcPts val="0"/>
              </a:spcAft>
              <a:buNone/>
            </a:pPr>
            <a:r>
              <a:t/>
            </a:r>
            <a:endParaRPr sz="1800">
              <a:solidFill>
                <a:schemeClr val="dk2"/>
              </a:solidFill>
            </a:endParaRPr>
          </a:p>
        </p:txBody>
      </p:sp>
      <p:sp>
        <p:nvSpPr>
          <p:cNvPr id="63" name="Google Shape;63;p14"/>
          <p:cNvSpPr txBox="1"/>
          <p:nvPr/>
        </p:nvSpPr>
        <p:spPr>
          <a:xfrm>
            <a:off x="995525" y="1158950"/>
            <a:ext cx="7586100" cy="68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chemeClr val="dk1"/>
                </a:solidFill>
              </a:rPr>
              <a:t>- </a:t>
            </a:r>
            <a:r>
              <a:rPr lang="en" sz="1100">
                <a:solidFill>
                  <a:schemeClr val="dk1"/>
                </a:solidFill>
              </a:rPr>
              <a:t>EDS: Electron dispersive spectroscopy to create chemical compositions of our rock samples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 EBSD: Electron BackScatter Diffraction which finds the crystallographic structure, orientation, and phase of the sample (Band Contrast)</a:t>
            </a:r>
            <a:endParaRPr sz="1800">
              <a:solidFill>
                <a:schemeClr val="dk2"/>
              </a:solidFill>
            </a:endParaRPr>
          </a:p>
        </p:txBody>
      </p:sp>
      <p:sp>
        <p:nvSpPr>
          <p:cNvPr id="64" name="Google Shape;64;p14"/>
          <p:cNvSpPr txBox="1"/>
          <p:nvPr>
            <p:ph idx="1" type="subTitle"/>
          </p:nvPr>
        </p:nvSpPr>
        <p:spPr>
          <a:xfrm>
            <a:off x="61025" y="1158950"/>
            <a:ext cx="986400" cy="689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t>Data</a:t>
            </a:r>
            <a:r>
              <a:rPr lang="en"/>
              <a:t>:</a:t>
            </a:r>
            <a:endParaRPr/>
          </a:p>
        </p:txBody>
      </p:sp>
      <p:sp>
        <p:nvSpPr>
          <p:cNvPr id="65" name="Google Shape;65;p14"/>
          <p:cNvSpPr txBox="1"/>
          <p:nvPr/>
        </p:nvSpPr>
        <p:spPr>
          <a:xfrm>
            <a:off x="61025" y="1848350"/>
            <a:ext cx="89604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The inability for </a:t>
            </a:r>
            <a:r>
              <a:rPr b="1" i="1" lang="en" sz="1100">
                <a:solidFill>
                  <a:schemeClr val="dk1"/>
                </a:solidFill>
              </a:rPr>
              <a:t>AZtecOne </a:t>
            </a:r>
            <a:r>
              <a:rPr lang="en" sz="1100">
                <a:solidFill>
                  <a:schemeClr val="dk1"/>
                </a:solidFill>
              </a:rPr>
              <a:t>to utilize both these datasets concurrently, creates difficulties in filling in regions of interest such as quartz, delineated from a high concentration of certain chemicals (SI) and not going over the lines delineated by the band contrast. </a:t>
            </a:r>
            <a:endParaRPr sz="1800">
              <a:solidFill>
                <a:schemeClr val="dk2"/>
              </a:solidFill>
            </a:endParaRPr>
          </a:p>
        </p:txBody>
      </p:sp>
      <p:pic>
        <p:nvPicPr>
          <p:cNvPr id="66" name="Google Shape;66;p14"/>
          <p:cNvPicPr preferRelativeResize="0"/>
          <p:nvPr/>
        </p:nvPicPr>
        <p:blipFill>
          <a:blip r:embed="rId3">
            <a:alphaModFix/>
          </a:blip>
          <a:stretch>
            <a:fillRect/>
          </a:stretch>
        </p:blipFill>
        <p:spPr>
          <a:xfrm>
            <a:off x="61025" y="2549450"/>
            <a:ext cx="2599650" cy="2441649"/>
          </a:xfrm>
          <a:prstGeom prst="rect">
            <a:avLst/>
          </a:prstGeom>
          <a:noFill/>
          <a:ln>
            <a:noFill/>
          </a:ln>
        </p:spPr>
      </p:pic>
      <p:pic>
        <p:nvPicPr>
          <p:cNvPr id="67" name="Google Shape;67;p14"/>
          <p:cNvPicPr preferRelativeResize="0"/>
          <p:nvPr/>
        </p:nvPicPr>
        <p:blipFill>
          <a:blip r:embed="rId4">
            <a:alphaModFix/>
          </a:blip>
          <a:stretch>
            <a:fillRect/>
          </a:stretch>
        </p:blipFill>
        <p:spPr>
          <a:xfrm>
            <a:off x="2833075" y="2322650"/>
            <a:ext cx="2668451" cy="2668451"/>
          </a:xfrm>
          <a:prstGeom prst="rect">
            <a:avLst/>
          </a:prstGeom>
          <a:noFill/>
          <a:ln>
            <a:noFill/>
          </a:ln>
        </p:spPr>
      </p:pic>
      <p:pic>
        <p:nvPicPr>
          <p:cNvPr id="68" name="Google Shape;68;p14"/>
          <p:cNvPicPr preferRelativeResize="0"/>
          <p:nvPr/>
        </p:nvPicPr>
        <p:blipFill>
          <a:blip r:embed="rId5">
            <a:alphaModFix/>
          </a:blip>
          <a:stretch>
            <a:fillRect/>
          </a:stretch>
        </p:blipFill>
        <p:spPr>
          <a:xfrm>
            <a:off x="5839325" y="2434600"/>
            <a:ext cx="2578800" cy="2578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2"/>
          <p:cNvPicPr preferRelativeResize="0"/>
          <p:nvPr/>
        </p:nvPicPr>
        <p:blipFill>
          <a:blip r:embed="rId3">
            <a:alphaModFix/>
          </a:blip>
          <a:stretch>
            <a:fillRect/>
          </a:stretch>
        </p:blipFill>
        <p:spPr>
          <a:xfrm>
            <a:off x="0" y="0"/>
            <a:ext cx="4631127" cy="2666049"/>
          </a:xfrm>
          <a:prstGeom prst="rect">
            <a:avLst/>
          </a:prstGeom>
          <a:noFill/>
          <a:ln>
            <a:noFill/>
          </a:ln>
        </p:spPr>
      </p:pic>
      <p:pic>
        <p:nvPicPr>
          <p:cNvPr id="242" name="Google Shape;242;p32"/>
          <p:cNvPicPr preferRelativeResize="0"/>
          <p:nvPr/>
        </p:nvPicPr>
        <p:blipFill>
          <a:blip r:embed="rId4">
            <a:alphaModFix/>
          </a:blip>
          <a:stretch>
            <a:fillRect/>
          </a:stretch>
        </p:blipFill>
        <p:spPr>
          <a:xfrm>
            <a:off x="4408173" y="2477438"/>
            <a:ext cx="4631127" cy="2666061"/>
          </a:xfrm>
          <a:prstGeom prst="rect">
            <a:avLst/>
          </a:prstGeom>
          <a:noFill/>
          <a:ln>
            <a:noFill/>
          </a:ln>
        </p:spPr>
      </p:pic>
      <p:sp>
        <p:nvSpPr>
          <p:cNvPr id="243" name="Google Shape;243;p32"/>
          <p:cNvSpPr txBox="1"/>
          <p:nvPr/>
        </p:nvSpPr>
        <p:spPr>
          <a:xfrm>
            <a:off x="4966150" y="354725"/>
            <a:ext cx="37443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Original SI image</a:t>
            </a:r>
            <a:endParaRPr sz="1800">
              <a:solidFill>
                <a:schemeClr val="dk2"/>
              </a:solidFill>
            </a:endParaRPr>
          </a:p>
        </p:txBody>
      </p:sp>
      <p:sp>
        <p:nvSpPr>
          <p:cNvPr id="244" name="Google Shape;244;p32"/>
          <p:cNvSpPr txBox="1"/>
          <p:nvPr/>
        </p:nvSpPr>
        <p:spPr>
          <a:xfrm>
            <a:off x="137950" y="3685200"/>
            <a:ext cx="3744300" cy="7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Reduced and turned to image</a:t>
            </a:r>
            <a:endParaRPr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ph idx="1" type="body"/>
          </p:nvPr>
        </p:nvSpPr>
        <p:spPr>
          <a:xfrm>
            <a:off x="311700" y="263475"/>
            <a:ext cx="8520600" cy="34164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t>Overlaying the SI image with the band contrast we can see the segmentation is almost perfect and matched the euler pretty well</a:t>
            </a:r>
            <a:endParaRPr/>
          </a:p>
        </p:txBody>
      </p:sp>
      <p:pic>
        <p:nvPicPr>
          <p:cNvPr id="250" name="Google Shape;250;p33"/>
          <p:cNvPicPr preferRelativeResize="0"/>
          <p:nvPr/>
        </p:nvPicPr>
        <p:blipFill rotWithShape="1">
          <a:blip r:embed="rId3">
            <a:alphaModFix/>
          </a:blip>
          <a:srcRect b="53207" l="0" r="70858" t="0"/>
          <a:stretch/>
        </p:blipFill>
        <p:spPr>
          <a:xfrm>
            <a:off x="76950" y="1003850"/>
            <a:ext cx="2919045" cy="2698251"/>
          </a:xfrm>
          <a:prstGeom prst="rect">
            <a:avLst/>
          </a:prstGeom>
          <a:noFill/>
          <a:ln>
            <a:noFill/>
          </a:ln>
        </p:spPr>
      </p:pic>
      <p:pic>
        <p:nvPicPr>
          <p:cNvPr id="251" name="Google Shape;251;p33"/>
          <p:cNvPicPr preferRelativeResize="0"/>
          <p:nvPr/>
        </p:nvPicPr>
        <p:blipFill>
          <a:blip r:embed="rId4">
            <a:alphaModFix/>
          </a:blip>
          <a:stretch>
            <a:fillRect/>
          </a:stretch>
        </p:blipFill>
        <p:spPr>
          <a:xfrm>
            <a:off x="3863050" y="2628675"/>
            <a:ext cx="2698251" cy="2698251"/>
          </a:xfrm>
          <a:prstGeom prst="rect">
            <a:avLst/>
          </a:prstGeom>
          <a:noFill/>
          <a:ln>
            <a:noFill/>
          </a:ln>
        </p:spPr>
      </p:pic>
      <p:sp>
        <p:nvSpPr>
          <p:cNvPr id="252" name="Google Shape;252;p33"/>
          <p:cNvSpPr txBox="1"/>
          <p:nvPr/>
        </p:nvSpPr>
        <p:spPr>
          <a:xfrm>
            <a:off x="3239275" y="1604100"/>
            <a:ext cx="3073800" cy="49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SI overlayed</a:t>
            </a:r>
            <a:endParaRPr sz="1800">
              <a:solidFill>
                <a:schemeClr val="dk2"/>
              </a:solidFill>
            </a:endParaRPr>
          </a:p>
        </p:txBody>
      </p:sp>
      <p:sp>
        <p:nvSpPr>
          <p:cNvPr id="253" name="Google Shape;253;p33"/>
          <p:cNvSpPr txBox="1"/>
          <p:nvPr/>
        </p:nvSpPr>
        <p:spPr>
          <a:xfrm>
            <a:off x="7120175" y="3218575"/>
            <a:ext cx="1893900" cy="6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Euler overlayed</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4"/>
          <p:cNvSpPr txBox="1"/>
          <p:nvPr/>
        </p:nvSpPr>
        <p:spPr>
          <a:xfrm>
            <a:off x="269075" y="279425"/>
            <a:ext cx="8662200" cy="9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By changing chemical images to binary and using XOR a mask of only SI can be created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pic>
        <p:nvPicPr>
          <p:cNvPr id="259" name="Google Shape;259;p34"/>
          <p:cNvPicPr preferRelativeResize="0"/>
          <p:nvPr/>
        </p:nvPicPr>
        <p:blipFill>
          <a:blip r:embed="rId3">
            <a:alphaModFix/>
          </a:blip>
          <a:stretch>
            <a:fillRect/>
          </a:stretch>
        </p:blipFill>
        <p:spPr>
          <a:xfrm>
            <a:off x="4572000" y="2605016"/>
            <a:ext cx="4144773" cy="2386084"/>
          </a:xfrm>
          <a:prstGeom prst="rect">
            <a:avLst/>
          </a:prstGeom>
          <a:noFill/>
          <a:ln>
            <a:noFill/>
          </a:ln>
        </p:spPr>
      </p:pic>
      <p:pic>
        <p:nvPicPr>
          <p:cNvPr id="260" name="Google Shape;260;p34"/>
          <p:cNvPicPr preferRelativeResize="0"/>
          <p:nvPr/>
        </p:nvPicPr>
        <p:blipFill>
          <a:blip r:embed="rId4">
            <a:alphaModFix/>
          </a:blip>
          <a:stretch>
            <a:fillRect/>
          </a:stretch>
        </p:blipFill>
        <p:spPr>
          <a:xfrm>
            <a:off x="112075" y="2571750"/>
            <a:ext cx="4286300" cy="2467550"/>
          </a:xfrm>
          <a:prstGeom prst="rect">
            <a:avLst/>
          </a:prstGeom>
          <a:noFill/>
          <a:ln>
            <a:noFill/>
          </a:ln>
        </p:spPr>
      </p:pic>
      <p:sp>
        <p:nvSpPr>
          <p:cNvPr id="261" name="Google Shape;261;p34"/>
          <p:cNvSpPr txBox="1"/>
          <p:nvPr/>
        </p:nvSpPr>
        <p:spPr>
          <a:xfrm>
            <a:off x="269075" y="2135975"/>
            <a:ext cx="37878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SI before XOR:</a:t>
            </a:r>
            <a:endParaRPr sz="1800">
              <a:solidFill>
                <a:schemeClr val="dk2"/>
              </a:solidFill>
            </a:endParaRPr>
          </a:p>
        </p:txBody>
      </p:sp>
      <p:sp>
        <p:nvSpPr>
          <p:cNvPr id="262" name="Google Shape;262;p34"/>
          <p:cNvSpPr txBox="1"/>
          <p:nvPr/>
        </p:nvSpPr>
        <p:spPr>
          <a:xfrm>
            <a:off x="4595000" y="2059475"/>
            <a:ext cx="4144800" cy="51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SI mask:</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5"/>
          <p:cNvSpPr txBox="1"/>
          <p:nvPr/>
        </p:nvSpPr>
        <p:spPr>
          <a:xfrm>
            <a:off x="227675" y="144875"/>
            <a:ext cx="8672700" cy="9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Then use a binary version of EULER image and use AND to create a mask that is of only regions with only SI and euler angles</a:t>
            </a:r>
            <a:endParaRPr sz="1800">
              <a:solidFill>
                <a:schemeClr val="dk2"/>
              </a:solidFill>
            </a:endParaRPr>
          </a:p>
        </p:txBody>
      </p:sp>
      <p:pic>
        <p:nvPicPr>
          <p:cNvPr id="268" name="Google Shape;268;p35"/>
          <p:cNvPicPr preferRelativeResize="0"/>
          <p:nvPr/>
        </p:nvPicPr>
        <p:blipFill>
          <a:blip r:embed="rId3">
            <a:alphaModFix/>
          </a:blip>
          <a:stretch>
            <a:fillRect/>
          </a:stretch>
        </p:blipFill>
        <p:spPr>
          <a:xfrm>
            <a:off x="1350263" y="1290875"/>
            <a:ext cx="6427530" cy="3700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JOEL</a:t>
            </a:r>
            <a:endParaRPr/>
          </a:p>
        </p:txBody>
      </p:sp>
      <p:sp>
        <p:nvSpPr>
          <p:cNvPr id="274" name="Google Shape;274;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000"/>
              <a:t>Grain </a:t>
            </a:r>
            <a:r>
              <a:rPr b="1" lang="en" sz="2000"/>
              <a:t>Boundary Segmentation</a:t>
            </a:r>
            <a:endParaRPr b="1" sz="2000"/>
          </a:p>
          <a:p>
            <a:pPr indent="0" lvl="0" marL="0" rtl="0" algn="l">
              <a:spcBef>
                <a:spcPts val="1200"/>
              </a:spcBef>
              <a:spcAft>
                <a:spcPts val="0"/>
              </a:spcAft>
              <a:buNone/>
            </a:pPr>
            <a:r>
              <a:rPr lang="en"/>
              <a:t>Techniques covered:</a:t>
            </a:r>
            <a:endParaRPr/>
          </a:p>
          <a:p>
            <a:pPr indent="-342900" lvl="0" marL="457200" rtl="0" algn="l">
              <a:spcBef>
                <a:spcPts val="1200"/>
              </a:spcBef>
              <a:spcAft>
                <a:spcPts val="0"/>
              </a:spcAft>
              <a:buSzPts val="1800"/>
              <a:buChar char="●"/>
            </a:pPr>
            <a:r>
              <a:rPr lang="en"/>
              <a:t>Watershed Segmentation</a:t>
            </a:r>
            <a:endParaRPr/>
          </a:p>
          <a:p>
            <a:pPr indent="-342900" lvl="0" marL="457200" rtl="0" algn="l">
              <a:spcBef>
                <a:spcPts val="0"/>
              </a:spcBef>
              <a:spcAft>
                <a:spcPts val="0"/>
              </a:spcAft>
              <a:buSzPts val="1800"/>
              <a:buChar char="●"/>
            </a:pPr>
            <a:r>
              <a:rPr lang="en"/>
              <a:t>SLIC Segmentation</a:t>
            </a:r>
            <a:endParaRPr/>
          </a:p>
          <a:p>
            <a:pPr indent="-342900" lvl="0" marL="457200" rtl="0" algn="l">
              <a:spcBef>
                <a:spcPts val="0"/>
              </a:spcBef>
              <a:spcAft>
                <a:spcPts val="0"/>
              </a:spcAft>
              <a:buSzPts val="1800"/>
              <a:buChar char="●"/>
            </a:pPr>
            <a:r>
              <a:rPr lang="en"/>
              <a:t>Felzenszwalb Segmentation</a:t>
            </a:r>
            <a:endParaRPr/>
          </a:p>
          <a:p>
            <a:pPr indent="-342900" lvl="0" marL="457200" rtl="0" algn="l">
              <a:spcBef>
                <a:spcPts val="0"/>
              </a:spcBef>
              <a:spcAft>
                <a:spcPts val="0"/>
              </a:spcAft>
              <a:buSzPts val="1800"/>
              <a:buChar char="●"/>
            </a:pPr>
            <a:r>
              <a:rPr lang="en"/>
              <a:t>Utilizing Chemistry To Create Overlays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Watershed</a:t>
            </a:r>
            <a:endParaRPr/>
          </a:p>
        </p:txBody>
      </p:sp>
      <p:sp>
        <p:nvSpPr>
          <p:cNvPr id="280" name="Google Shape;280;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first approach used Watershed segmentation in an attempt to isolate the boundaries </a:t>
            </a:r>
            <a:r>
              <a:rPr lang="en"/>
              <a:t>of the grains.</a:t>
            </a:r>
            <a:endParaRPr/>
          </a:p>
          <a:p>
            <a:pPr indent="-342900" lvl="0" marL="457200" rtl="0" algn="l">
              <a:spcBef>
                <a:spcPts val="1200"/>
              </a:spcBef>
              <a:spcAft>
                <a:spcPts val="0"/>
              </a:spcAft>
              <a:buSzPts val="1800"/>
              <a:buChar char="●"/>
            </a:pPr>
            <a:r>
              <a:rPr lang="en"/>
              <a:t>Utilizes elevation map derived using Difference of Gaussians filter and a threshold mask to find boundaries </a:t>
            </a:r>
            <a:endParaRPr/>
          </a:p>
          <a:p>
            <a:pPr indent="-342900" lvl="0" marL="457200" rtl="0" algn="l">
              <a:spcBef>
                <a:spcPts val="0"/>
              </a:spcBef>
              <a:spcAft>
                <a:spcPts val="0"/>
              </a:spcAft>
              <a:buSzPts val="1800"/>
              <a:buChar char="●"/>
            </a:pPr>
            <a:r>
              <a:rPr lang="en"/>
              <a:t>Morphological operations performed before labeling the regions created from the mask (binary_fill_holes)</a:t>
            </a:r>
            <a:endParaRPr/>
          </a:p>
          <a:p>
            <a:pPr indent="-342900" lvl="0" marL="457200" rtl="0" algn="l">
              <a:spcBef>
                <a:spcPts val="0"/>
              </a:spcBef>
              <a:spcAft>
                <a:spcPts val="0"/>
              </a:spcAft>
              <a:buSzPts val="1800"/>
              <a:buChar char="●"/>
            </a:pPr>
            <a:r>
              <a:rPr lang="en"/>
              <a:t>Overlay the labeled mask onto the original image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8"/>
          <p:cNvPicPr preferRelativeResize="0"/>
          <p:nvPr/>
        </p:nvPicPr>
        <p:blipFill>
          <a:blip r:embed="rId3">
            <a:alphaModFix/>
          </a:blip>
          <a:stretch>
            <a:fillRect/>
          </a:stretch>
        </p:blipFill>
        <p:spPr>
          <a:xfrm>
            <a:off x="3255738" y="1743075"/>
            <a:ext cx="2578626" cy="2571749"/>
          </a:xfrm>
          <a:prstGeom prst="rect">
            <a:avLst/>
          </a:prstGeom>
          <a:noFill/>
          <a:ln>
            <a:noFill/>
          </a:ln>
        </p:spPr>
      </p:pic>
      <p:pic>
        <p:nvPicPr>
          <p:cNvPr id="286" name="Google Shape;286;p38"/>
          <p:cNvPicPr preferRelativeResize="0"/>
          <p:nvPr/>
        </p:nvPicPr>
        <p:blipFill>
          <a:blip r:embed="rId4">
            <a:alphaModFix/>
          </a:blip>
          <a:stretch>
            <a:fillRect/>
          </a:stretch>
        </p:blipFill>
        <p:spPr>
          <a:xfrm>
            <a:off x="471275" y="1765875"/>
            <a:ext cx="2526150" cy="2526150"/>
          </a:xfrm>
          <a:prstGeom prst="rect">
            <a:avLst/>
          </a:prstGeom>
          <a:noFill/>
          <a:ln>
            <a:noFill/>
          </a:ln>
        </p:spPr>
      </p:pic>
      <p:pic>
        <p:nvPicPr>
          <p:cNvPr id="287" name="Google Shape;287;p38"/>
          <p:cNvPicPr preferRelativeResize="0"/>
          <p:nvPr/>
        </p:nvPicPr>
        <p:blipFill>
          <a:blip r:embed="rId5">
            <a:alphaModFix/>
          </a:blip>
          <a:stretch>
            <a:fillRect/>
          </a:stretch>
        </p:blipFill>
        <p:spPr>
          <a:xfrm>
            <a:off x="6092700" y="1743062"/>
            <a:ext cx="2578625" cy="2571774"/>
          </a:xfrm>
          <a:prstGeom prst="rect">
            <a:avLst/>
          </a:prstGeom>
          <a:noFill/>
          <a:ln>
            <a:noFill/>
          </a:ln>
        </p:spPr>
      </p:pic>
      <p:sp>
        <p:nvSpPr>
          <p:cNvPr id="288" name="Google Shape;288;p38"/>
          <p:cNvSpPr txBox="1"/>
          <p:nvPr/>
        </p:nvSpPr>
        <p:spPr>
          <a:xfrm>
            <a:off x="1200850" y="1281375"/>
            <a:ext cx="98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Original</a:t>
            </a:r>
            <a:endParaRPr sz="1800">
              <a:solidFill>
                <a:schemeClr val="dk2"/>
              </a:solidFill>
            </a:endParaRPr>
          </a:p>
        </p:txBody>
      </p:sp>
      <p:sp>
        <p:nvSpPr>
          <p:cNvPr id="289" name="Google Shape;289;p38"/>
          <p:cNvSpPr txBox="1"/>
          <p:nvPr/>
        </p:nvSpPr>
        <p:spPr>
          <a:xfrm>
            <a:off x="4081938" y="1281375"/>
            <a:ext cx="980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Mask</a:t>
            </a:r>
            <a:endParaRPr sz="1800">
              <a:solidFill>
                <a:schemeClr val="dk2"/>
              </a:solidFill>
            </a:endParaRPr>
          </a:p>
        </p:txBody>
      </p:sp>
      <p:sp>
        <p:nvSpPr>
          <p:cNvPr id="290" name="Google Shape;290;p38"/>
          <p:cNvSpPr txBox="1"/>
          <p:nvPr/>
        </p:nvSpPr>
        <p:spPr>
          <a:xfrm>
            <a:off x="6846254" y="1281375"/>
            <a:ext cx="133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Labeled</a:t>
            </a:r>
            <a:endParaRPr sz="1800">
              <a:solidFill>
                <a:schemeClr val="dk2"/>
              </a:solidFill>
            </a:endParaRPr>
          </a:p>
        </p:txBody>
      </p:sp>
      <p:sp>
        <p:nvSpPr>
          <p:cNvPr id="291" name="Google Shape;291;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Watershed</a:t>
            </a:r>
            <a:endParaRPr/>
          </a:p>
        </p:txBody>
      </p:sp>
      <p:sp>
        <p:nvSpPr>
          <p:cNvPr id="292" name="Google Shape;292;p38"/>
          <p:cNvSpPr txBox="1"/>
          <p:nvPr/>
        </p:nvSpPr>
        <p:spPr>
          <a:xfrm>
            <a:off x="6937225" y="445025"/>
            <a:ext cx="178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Continued…</a:t>
            </a:r>
            <a:endParaRPr sz="18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SLIC</a:t>
            </a:r>
            <a:endParaRPr/>
          </a:p>
          <a:p>
            <a:pPr indent="0" lvl="0" marL="0" rtl="0" algn="l">
              <a:spcBef>
                <a:spcPts val="0"/>
              </a:spcBef>
              <a:spcAft>
                <a:spcPts val="0"/>
              </a:spcAft>
              <a:buNone/>
            </a:pPr>
            <a:r>
              <a:t/>
            </a:r>
            <a:endParaRPr/>
          </a:p>
        </p:txBody>
      </p:sp>
      <p:sp>
        <p:nvSpPr>
          <p:cNvPr id="298" name="Google Shape;298;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SLIC (superpixel) </a:t>
            </a:r>
            <a:r>
              <a:rPr lang="en"/>
              <a:t>segmentation showed promising results with great boundary detection, even when they did not really exist.</a:t>
            </a:r>
            <a:endParaRPr/>
          </a:p>
          <a:p>
            <a:pPr indent="-342900" lvl="0" marL="457200" rtl="0" algn="l">
              <a:spcBef>
                <a:spcPts val="1200"/>
              </a:spcBef>
              <a:spcAft>
                <a:spcPts val="0"/>
              </a:spcAft>
              <a:buSzPts val="1800"/>
              <a:buChar char="●"/>
            </a:pPr>
            <a:r>
              <a:rPr lang="en"/>
              <a:t>Histogram equalization provided the best boundary contrast</a:t>
            </a:r>
            <a:endParaRPr/>
          </a:p>
          <a:p>
            <a:pPr indent="-342900" lvl="0" marL="457200" rtl="0" algn="l">
              <a:spcBef>
                <a:spcPts val="0"/>
              </a:spcBef>
              <a:spcAft>
                <a:spcPts val="0"/>
              </a:spcAft>
              <a:buSzPts val="1800"/>
              <a:buChar char="●"/>
            </a:pPr>
            <a:r>
              <a:rPr lang="en"/>
              <a:t>Create a threshold mask and use morphological operations performed before segmenting: remove_small_objects, remove_small_holes, opening</a:t>
            </a:r>
            <a:endParaRPr/>
          </a:p>
          <a:p>
            <a:pPr indent="-342900" lvl="0" marL="457200" rtl="0" algn="l">
              <a:spcBef>
                <a:spcPts val="0"/>
              </a:spcBef>
              <a:spcAft>
                <a:spcPts val="0"/>
              </a:spcAft>
              <a:buSzPts val="1800"/>
              <a:buChar char="●"/>
            </a:pPr>
            <a:r>
              <a:rPr lang="en"/>
              <a:t>Create two segmentations: one with and without the mask (slic, m_slic)</a:t>
            </a:r>
            <a:endParaRPr/>
          </a:p>
          <a:p>
            <a:pPr indent="-342900" lvl="0" marL="457200" rtl="0" algn="l">
              <a:spcBef>
                <a:spcPts val="0"/>
              </a:spcBef>
              <a:spcAft>
                <a:spcPts val="0"/>
              </a:spcAft>
              <a:buSzPts val="1800"/>
              <a:buChar char="●"/>
            </a:pPr>
            <a:r>
              <a:rPr lang="en"/>
              <a:t>Mark the boundaries using the equalized image and slic and overlay the boundary contours using m_slic</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0"/>
          <p:cNvSpPr txBox="1"/>
          <p:nvPr/>
        </p:nvSpPr>
        <p:spPr>
          <a:xfrm>
            <a:off x="1053200" y="1281375"/>
            <a:ext cx="143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Equalized</a:t>
            </a:r>
            <a:endParaRPr sz="1800">
              <a:solidFill>
                <a:schemeClr val="dk2"/>
              </a:solidFill>
            </a:endParaRPr>
          </a:p>
        </p:txBody>
      </p:sp>
      <p:sp>
        <p:nvSpPr>
          <p:cNvPr id="304" name="Google Shape;304;p40"/>
          <p:cNvSpPr txBox="1"/>
          <p:nvPr/>
        </p:nvSpPr>
        <p:spPr>
          <a:xfrm>
            <a:off x="3931553" y="1281375"/>
            <a:ext cx="1206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Contours</a:t>
            </a:r>
            <a:endParaRPr sz="1800">
              <a:solidFill>
                <a:schemeClr val="dk2"/>
              </a:solidFill>
            </a:endParaRPr>
          </a:p>
        </p:txBody>
      </p:sp>
      <p:sp>
        <p:nvSpPr>
          <p:cNvPr id="305" name="Google Shape;305;p40"/>
          <p:cNvSpPr txBox="1"/>
          <p:nvPr/>
        </p:nvSpPr>
        <p:spPr>
          <a:xfrm>
            <a:off x="6846254" y="1281375"/>
            <a:ext cx="133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Artifacts</a:t>
            </a:r>
            <a:endParaRPr sz="1800">
              <a:solidFill>
                <a:schemeClr val="dk2"/>
              </a:solidFill>
            </a:endParaRPr>
          </a:p>
        </p:txBody>
      </p:sp>
      <p:sp>
        <p:nvSpPr>
          <p:cNvPr id="306" name="Google Shape;306;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SLIC</a:t>
            </a:r>
            <a:endParaRPr/>
          </a:p>
        </p:txBody>
      </p:sp>
      <p:pic>
        <p:nvPicPr>
          <p:cNvPr id="307" name="Google Shape;307;p40"/>
          <p:cNvPicPr preferRelativeResize="0"/>
          <p:nvPr/>
        </p:nvPicPr>
        <p:blipFill>
          <a:blip r:embed="rId3">
            <a:alphaModFix/>
          </a:blip>
          <a:stretch>
            <a:fillRect/>
          </a:stretch>
        </p:blipFill>
        <p:spPr>
          <a:xfrm>
            <a:off x="435925" y="1743062"/>
            <a:ext cx="2561494" cy="2571749"/>
          </a:xfrm>
          <a:prstGeom prst="rect">
            <a:avLst/>
          </a:prstGeom>
          <a:noFill/>
          <a:ln>
            <a:noFill/>
          </a:ln>
        </p:spPr>
      </p:pic>
      <p:pic>
        <p:nvPicPr>
          <p:cNvPr id="308" name="Google Shape;308;p40"/>
          <p:cNvPicPr preferRelativeResize="0"/>
          <p:nvPr/>
        </p:nvPicPr>
        <p:blipFill>
          <a:blip r:embed="rId4">
            <a:alphaModFix/>
          </a:blip>
          <a:stretch>
            <a:fillRect/>
          </a:stretch>
        </p:blipFill>
        <p:spPr>
          <a:xfrm>
            <a:off x="3188112" y="1751575"/>
            <a:ext cx="2561500" cy="2554708"/>
          </a:xfrm>
          <a:prstGeom prst="rect">
            <a:avLst/>
          </a:prstGeom>
          <a:noFill/>
          <a:ln>
            <a:noFill/>
          </a:ln>
        </p:spPr>
      </p:pic>
      <p:pic>
        <p:nvPicPr>
          <p:cNvPr id="309" name="Google Shape;309;p40"/>
          <p:cNvPicPr preferRelativeResize="0"/>
          <p:nvPr/>
        </p:nvPicPr>
        <p:blipFill>
          <a:blip r:embed="rId5">
            <a:alphaModFix/>
          </a:blip>
          <a:stretch>
            <a:fillRect/>
          </a:stretch>
        </p:blipFill>
        <p:spPr>
          <a:xfrm>
            <a:off x="5934135" y="1751575"/>
            <a:ext cx="2855464" cy="2554700"/>
          </a:xfrm>
          <a:prstGeom prst="rect">
            <a:avLst/>
          </a:prstGeom>
          <a:noFill/>
          <a:ln>
            <a:noFill/>
          </a:ln>
        </p:spPr>
      </p:pic>
      <p:sp>
        <p:nvSpPr>
          <p:cNvPr id="310" name="Google Shape;310;p40"/>
          <p:cNvSpPr txBox="1"/>
          <p:nvPr/>
        </p:nvSpPr>
        <p:spPr>
          <a:xfrm>
            <a:off x="6937225" y="445025"/>
            <a:ext cx="178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Continued…</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Felzenszwalb</a:t>
            </a:r>
            <a:endParaRPr/>
          </a:p>
          <a:p>
            <a:pPr indent="0" lvl="0" marL="0" rtl="0" algn="l">
              <a:spcBef>
                <a:spcPts val="0"/>
              </a:spcBef>
              <a:spcAft>
                <a:spcPts val="0"/>
              </a:spcAft>
              <a:buNone/>
            </a:pPr>
            <a:r>
              <a:t/>
            </a:r>
            <a:endParaRPr/>
          </a:p>
        </p:txBody>
      </p:sp>
      <p:sp>
        <p:nvSpPr>
          <p:cNvPr id="316" name="Google Shape;31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Felzenszwalb segmentation showed the best results over all other methods tested with minimal artifacting.</a:t>
            </a:r>
            <a:endParaRPr/>
          </a:p>
          <a:p>
            <a:pPr indent="-342900" lvl="0" marL="457200" rtl="0" algn="l">
              <a:spcBef>
                <a:spcPts val="1200"/>
              </a:spcBef>
              <a:spcAft>
                <a:spcPts val="0"/>
              </a:spcAft>
              <a:buSzPts val="1800"/>
              <a:buChar char="●"/>
            </a:pPr>
            <a:r>
              <a:rPr lang="en"/>
              <a:t>Convert RGB image to grayscale</a:t>
            </a:r>
            <a:endParaRPr/>
          </a:p>
          <a:p>
            <a:pPr indent="-342900" lvl="0" marL="457200" rtl="0" algn="l">
              <a:spcBef>
                <a:spcPts val="0"/>
              </a:spcBef>
              <a:spcAft>
                <a:spcPts val="0"/>
              </a:spcAft>
              <a:buSzPts val="1800"/>
              <a:buChar char="●"/>
            </a:pPr>
            <a:r>
              <a:rPr lang="en"/>
              <a:t>Equalize the histogram</a:t>
            </a:r>
            <a:endParaRPr/>
          </a:p>
          <a:p>
            <a:pPr indent="-342900" lvl="0" marL="457200" rtl="0" algn="l">
              <a:spcBef>
                <a:spcPts val="0"/>
              </a:spcBef>
              <a:spcAft>
                <a:spcPts val="0"/>
              </a:spcAft>
              <a:buSzPts val="1800"/>
              <a:buChar char="●"/>
            </a:pPr>
            <a:r>
              <a:rPr lang="en"/>
              <a:t>Call the segmentation function to obtain the mask</a:t>
            </a:r>
            <a:endParaRPr/>
          </a:p>
          <a:p>
            <a:pPr indent="-342900" lvl="0" marL="457200" rtl="0" algn="l">
              <a:spcBef>
                <a:spcPts val="0"/>
              </a:spcBef>
              <a:spcAft>
                <a:spcPts val="0"/>
              </a:spcAft>
              <a:buSzPts val="1800"/>
              <a:buChar char="●"/>
            </a:pPr>
            <a:r>
              <a:rPr lang="en"/>
              <a:t>Mark the boundaries of the equalized image using the mask</a:t>
            </a:r>
            <a:endParaRPr/>
          </a:p>
          <a:p>
            <a:pPr indent="-342900" lvl="0" marL="457200" rtl="0" algn="l">
              <a:spcBef>
                <a:spcPts val="0"/>
              </a:spcBef>
              <a:spcAft>
                <a:spcPts val="0"/>
              </a:spcAft>
              <a:buSzPts val="1800"/>
              <a:buChar char="●"/>
            </a:pPr>
            <a:r>
              <a:rPr lang="en"/>
              <a:t>Overlay the segmented labels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61025"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Xander</a:t>
            </a:r>
            <a:endParaRPr/>
          </a:p>
        </p:txBody>
      </p:sp>
      <p:sp>
        <p:nvSpPr>
          <p:cNvPr id="74" name="Google Shape;74;p15"/>
          <p:cNvSpPr txBox="1"/>
          <p:nvPr>
            <p:ph idx="1" type="body"/>
          </p:nvPr>
        </p:nvSpPr>
        <p:spPr>
          <a:xfrm>
            <a:off x="151275" y="6367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Stardist?</a:t>
            </a:r>
            <a:endParaRPr/>
          </a:p>
          <a:p>
            <a:pPr indent="0" lvl="0" marL="0" rtl="0" algn="l">
              <a:spcBef>
                <a:spcPts val="1200"/>
              </a:spcBef>
              <a:spcAft>
                <a:spcPts val="0"/>
              </a:spcAft>
              <a:buNone/>
            </a:pPr>
            <a:r>
              <a:rPr lang="en" sz="1200"/>
              <a:t>Stardist is a specialized U-Net designed to detect ellipsoid star convex shapes in cellular biology. The model works by accepting training images and annotations of those training images with the desired regions the model is learning to detect. stardist functions by determining the center point of a region to be detected and casts n number of rays out from that point to capture the desired region. Of note stardist is expecting a star convex shape which is why it was chosen for this geology project. As the grains we would like to detect are also star convex. </a:t>
            </a:r>
            <a:endParaRPr sz="1200"/>
          </a:p>
          <a:p>
            <a:pPr indent="0" lvl="0" marL="0" rtl="0" algn="l">
              <a:spcBef>
                <a:spcPts val="1200"/>
              </a:spcBef>
              <a:spcAft>
                <a:spcPts val="1200"/>
              </a:spcAft>
              <a:buNone/>
            </a:pPr>
            <a:r>
              <a:t/>
            </a:r>
            <a:endParaRPr sz="1200"/>
          </a:p>
        </p:txBody>
      </p:sp>
      <p:pic>
        <p:nvPicPr>
          <p:cNvPr id="75" name="Google Shape;75;p15"/>
          <p:cNvPicPr preferRelativeResize="0"/>
          <p:nvPr/>
        </p:nvPicPr>
        <p:blipFill>
          <a:blip r:embed="rId3">
            <a:alphaModFix/>
          </a:blip>
          <a:stretch>
            <a:fillRect/>
          </a:stretch>
        </p:blipFill>
        <p:spPr>
          <a:xfrm>
            <a:off x="281613" y="2338650"/>
            <a:ext cx="5000625" cy="2571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2"/>
          <p:cNvSpPr txBox="1"/>
          <p:nvPr/>
        </p:nvSpPr>
        <p:spPr>
          <a:xfrm>
            <a:off x="1053200" y="1281375"/>
            <a:ext cx="143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Equalized</a:t>
            </a:r>
            <a:endParaRPr sz="1800">
              <a:solidFill>
                <a:schemeClr val="dk2"/>
              </a:solidFill>
            </a:endParaRPr>
          </a:p>
        </p:txBody>
      </p:sp>
      <p:sp>
        <p:nvSpPr>
          <p:cNvPr id="322" name="Google Shape;322;p42"/>
          <p:cNvSpPr txBox="1"/>
          <p:nvPr/>
        </p:nvSpPr>
        <p:spPr>
          <a:xfrm>
            <a:off x="3779150" y="1281375"/>
            <a:ext cx="1432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Boundaries</a:t>
            </a:r>
            <a:endParaRPr sz="1800">
              <a:solidFill>
                <a:schemeClr val="dk2"/>
              </a:solidFill>
            </a:endParaRPr>
          </a:p>
        </p:txBody>
      </p:sp>
      <p:sp>
        <p:nvSpPr>
          <p:cNvPr id="323" name="Google Shape;323;p42"/>
          <p:cNvSpPr txBox="1"/>
          <p:nvPr/>
        </p:nvSpPr>
        <p:spPr>
          <a:xfrm>
            <a:off x="6069576" y="1281375"/>
            <a:ext cx="274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Marked and Labeled</a:t>
            </a:r>
            <a:endParaRPr sz="1800">
              <a:solidFill>
                <a:schemeClr val="dk2"/>
              </a:solidFill>
            </a:endParaRPr>
          </a:p>
        </p:txBody>
      </p:sp>
      <p:sp>
        <p:nvSpPr>
          <p:cNvPr id="324" name="Google Shape;324;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Felzenszwalb</a:t>
            </a:r>
            <a:endParaRPr/>
          </a:p>
        </p:txBody>
      </p:sp>
      <p:pic>
        <p:nvPicPr>
          <p:cNvPr id="325" name="Google Shape;325;p42"/>
          <p:cNvPicPr preferRelativeResize="0"/>
          <p:nvPr/>
        </p:nvPicPr>
        <p:blipFill>
          <a:blip r:embed="rId3">
            <a:alphaModFix/>
          </a:blip>
          <a:stretch>
            <a:fillRect/>
          </a:stretch>
        </p:blipFill>
        <p:spPr>
          <a:xfrm>
            <a:off x="435925" y="1743062"/>
            <a:ext cx="2561494" cy="2571749"/>
          </a:xfrm>
          <a:prstGeom prst="rect">
            <a:avLst/>
          </a:prstGeom>
          <a:noFill/>
          <a:ln>
            <a:noFill/>
          </a:ln>
        </p:spPr>
      </p:pic>
      <p:pic>
        <p:nvPicPr>
          <p:cNvPr id="326" name="Google Shape;326;p42"/>
          <p:cNvPicPr preferRelativeResize="0"/>
          <p:nvPr/>
        </p:nvPicPr>
        <p:blipFill>
          <a:blip r:embed="rId4">
            <a:alphaModFix/>
          </a:blip>
          <a:stretch>
            <a:fillRect/>
          </a:stretch>
        </p:blipFill>
        <p:spPr>
          <a:xfrm>
            <a:off x="3195300" y="1739659"/>
            <a:ext cx="2561500" cy="2575141"/>
          </a:xfrm>
          <a:prstGeom prst="rect">
            <a:avLst/>
          </a:prstGeom>
          <a:noFill/>
          <a:ln>
            <a:noFill/>
          </a:ln>
        </p:spPr>
      </p:pic>
      <p:pic>
        <p:nvPicPr>
          <p:cNvPr id="327" name="Google Shape;327;p42"/>
          <p:cNvPicPr preferRelativeResize="0"/>
          <p:nvPr/>
        </p:nvPicPr>
        <p:blipFill>
          <a:blip r:embed="rId5">
            <a:alphaModFix/>
          </a:blip>
          <a:stretch>
            <a:fillRect/>
          </a:stretch>
        </p:blipFill>
        <p:spPr>
          <a:xfrm>
            <a:off x="5993375" y="1725937"/>
            <a:ext cx="2599111" cy="2602574"/>
          </a:xfrm>
          <a:prstGeom prst="rect">
            <a:avLst/>
          </a:prstGeom>
          <a:noFill/>
          <a:ln>
            <a:noFill/>
          </a:ln>
        </p:spPr>
      </p:pic>
      <p:sp>
        <p:nvSpPr>
          <p:cNvPr id="328" name="Google Shape;328;p42"/>
          <p:cNvSpPr txBox="1"/>
          <p:nvPr/>
        </p:nvSpPr>
        <p:spPr>
          <a:xfrm>
            <a:off x="6937225" y="445025"/>
            <a:ext cx="178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Continued…</a:t>
            </a:r>
            <a:endParaRPr sz="1800">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The Chemistry Images</a:t>
            </a:r>
            <a:endParaRPr/>
          </a:p>
        </p:txBody>
      </p:sp>
      <p:sp>
        <p:nvSpPr>
          <p:cNvPr id="334" name="Google Shape;334;p43"/>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By utilizing the labels and boundary images produced by using Felzenszwalb segmentation create clear boundaries of the only the target chemistry. This is performed using the </a:t>
            </a:r>
            <a:r>
              <a:rPr lang="en">
                <a:latin typeface="Roboto Mono"/>
                <a:ea typeface="Roboto Mono"/>
                <a:cs typeface="Roboto Mono"/>
                <a:sym typeface="Roboto Mono"/>
              </a:rPr>
              <a:t>segment_boundaries()</a:t>
            </a:r>
            <a:r>
              <a:rPr lang="en"/>
              <a:t> function.</a:t>
            </a:r>
            <a:endParaRPr/>
          </a:p>
        </p:txBody>
      </p:sp>
      <p:sp>
        <p:nvSpPr>
          <p:cNvPr id="335" name="Google Shape;335;p43"/>
          <p:cNvSpPr txBox="1"/>
          <p:nvPr/>
        </p:nvSpPr>
        <p:spPr>
          <a:xfrm>
            <a:off x="1686100" y="2232175"/>
            <a:ext cx="142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Silica Mask</a:t>
            </a:r>
            <a:endParaRPr sz="1800">
              <a:solidFill>
                <a:schemeClr val="dk2"/>
              </a:solidFill>
            </a:endParaRPr>
          </a:p>
        </p:txBody>
      </p:sp>
      <p:sp>
        <p:nvSpPr>
          <p:cNvPr id="336" name="Google Shape;336;p43"/>
          <p:cNvSpPr txBox="1"/>
          <p:nvPr/>
        </p:nvSpPr>
        <p:spPr>
          <a:xfrm>
            <a:off x="5923950" y="2232175"/>
            <a:ext cx="1595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Silica overlay</a:t>
            </a:r>
            <a:endParaRPr sz="1800">
              <a:solidFill>
                <a:schemeClr val="dk2"/>
              </a:solidFill>
            </a:endParaRPr>
          </a:p>
        </p:txBody>
      </p:sp>
      <p:pic>
        <p:nvPicPr>
          <p:cNvPr id="337" name="Google Shape;337;p43"/>
          <p:cNvPicPr preferRelativeResize="0"/>
          <p:nvPr/>
        </p:nvPicPr>
        <p:blipFill>
          <a:blip r:embed="rId3">
            <a:alphaModFix/>
          </a:blip>
          <a:stretch>
            <a:fillRect/>
          </a:stretch>
        </p:blipFill>
        <p:spPr>
          <a:xfrm>
            <a:off x="575200" y="2693875"/>
            <a:ext cx="3627300" cy="2212151"/>
          </a:xfrm>
          <a:prstGeom prst="rect">
            <a:avLst/>
          </a:prstGeom>
          <a:noFill/>
          <a:ln>
            <a:noFill/>
          </a:ln>
        </p:spPr>
      </p:pic>
      <p:pic>
        <p:nvPicPr>
          <p:cNvPr id="338" name="Google Shape;338;p43"/>
          <p:cNvPicPr preferRelativeResize="0"/>
          <p:nvPr/>
        </p:nvPicPr>
        <p:blipFill>
          <a:blip r:embed="rId4">
            <a:alphaModFix/>
          </a:blip>
          <a:stretch>
            <a:fillRect/>
          </a:stretch>
        </p:blipFill>
        <p:spPr>
          <a:xfrm>
            <a:off x="4907850" y="2693875"/>
            <a:ext cx="3627300" cy="22121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Using The Chemistry Images</a:t>
            </a:r>
            <a:endParaRPr/>
          </a:p>
        </p:txBody>
      </p:sp>
      <p:sp>
        <p:nvSpPr>
          <p:cNvPr id="344" name="Google Shape;344;p44"/>
          <p:cNvSpPr txBox="1"/>
          <p:nvPr>
            <p:ph idx="1" type="body"/>
          </p:nvPr>
        </p:nvSpPr>
        <p:spPr>
          <a:xfrm>
            <a:off x="3117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This technique is further refined with the function</a:t>
            </a:r>
            <a:r>
              <a:rPr lang="en"/>
              <a:t> </a:t>
            </a:r>
            <a:r>
              <a:rPr lang="en" sz="1700">
                <a:latin typeface="Roboto Mono"/>
                <a:ea typeface="Roboto Mono"/>
                <a:cs typeface="Roboto Mono"/>
                <a:sym typeface="Roboto Mono"/>
              </a:rPr>
              <a:t>segment_and_overlay_chemistry</a:t>
            </a:r>
            <a:r>
              <a:rPr lang="en" sz="1700">
                <a:latin typeface="Roboto Mono"/>
                <a:ea typeface="Roboto Mono"/>
                <a:cs typeface="Roboto Mono"/>
                <a:sym typeface="Roboto Mono"/>
              </a:rPr>
              <a:t>()</a:t>
            </a:r>
            <a:r>
              <a:rPr lang="en"/>
              <a:t>, which uses the band contrast and the mask of the Euler angles to isolate and define the boundaries of only </a:t>
            </a:r>
            <a:r>
              <a:rPr lang="en"/>
              <a:t>target chemistry.</a:t>
            </a:r>
            <a:endParaRPr/>
          </a:p>
        </p:txBody>
      </p:sp>
      <p:sp>
        <p:nvSpPr>
          <p:cNvPr id="345" name="Google Shape;345;p44"/>
          <p:cNvSpPr txBox="1"/>
          <p:nvPr/>
        </p:nvSpPr>
        <p:spPr>
          <a:xfrm>
            <a:off x="1539700" y="2232175"/>
            <a:ext cx="1801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Euler</a:t>
            </a:r>
            <a:r>
              <a:rPr lang="en" sz="1800">
                <a:solidFill>
                  <a:schemeClr val="dk2"/>
                </a:solidFill>
              </a:rPr>
              <a:t> Mask (SI)</a:t>
            </a:r>
            <a:endParaRPr sz="1800">
              <a:solidFill>
                <a:schemeClr val="dk2"/>
              </a:solidFill>
            </a:endParaRPr>
          </a:p>
        </p:txBody>
      </p:sp>
      <p:sp>
        <p:nvSpPr>
          <p:cNvPr id="346" name="Google Shape;346;p44"/>
          <p:cNvSpPr txBox="1"/>
          <p:nvPr/>
        </p:nvSpPr>
        <p:spPr>
          <a:xfrm>
            <a:off x="5775500" y="2232175"/>
            <a:ext cx="19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Euler </a:t>
            </a:r>
            <a:r>
              <a:rPr lang="en" sz="1800">
                <a:solidFill>
                  <a:schemeClr val="dk2"/>
                </a:solidFill>
              </a:rPr>
              <a:t>overlay (SI)</a:t>
            </a:r>
            <a:endParaRPr sz="1800">
              <a:solidFill>
                <a:schemeClr val="dk2"/>
              </a:solidFill>
            </a:endParaRPr>
          </a:p>
        </p:txBody>
      </p:sp>
      <p:pic>
        <p:nvPicPr>
          <p:cNvPr id="347" name="Google Shape;347;p44"/>
          <p:cNvPicPr preferRelativeResize="0"/>
          <p:nvPr/>
        </p:nvPicPr>
        <p:blipFill>
          <a:blip r:embed="rId3">
            <a:alphaModFix/>
          </a:blip>
          <a:stretch>
            <a:fillRect/>
          </a:stretch>
        </p:blipFill>
        <p:spPr>
          <a:xfrm>
            <a:off x="4709943" y="2693875"/>
            <a:ext cx="3842657" cy="2212149"/>
          </a:xfrm>
          <a:prstGeom prst="rect">
            <a:avLst/>
          </a:prstGeom>
          <a:noFill/>
          <a:ln>
            <a:noFill/>
          </a:ln>
        </p:spPr>
      </p:pic>
      <p:pic>
        <p:nvPicPr>
          <p:cNvPr id="348" name="Google Shape;348;p44"/>
          <p:cNvPicPr preferRelativeResize="0"/>
          <p:nvPr/>
        </p:nvPicPr>
        <p:blipFill>
          <a:blip r:embed="rId4">
            <a:alphaModFix/>
          </a:blip>
          <a:stretch>
            <a:fillRect/>
          </a:stretch>
        </p:blipFill>
        <p:spPr>
          <a:xfrm>
            <a:off x="588825" y="2693875"/>
            <a:ext cx="3842652" cy="2212149"/>
          </a:xfrm>
          <a:prstGeom prst="rect">
            <a:avLst/>
          </a:prstGeom>
          <a:noFill/>
          <a:ln>
            <a:noFill/>
          </a:ln>
        </p:spPr>
      </p:pic>
      <p:sp>
        <p:nvSpPr>
          <p:cNvPr id="349" name="Google Shape;349;p44"/>
          <p:cNvSpPr txBox="1"/>
          <p:nvPr/>
        </p:nvSpPr>
        <p:spPr>
          <a:xfrm>
            <a:off x="6937225" y="445025"/>
            <a:ext cx="1782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Continued…</a:t>
            </a:r>
            <a:endParaRPr sz="1800">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 The Future!</a:t>
            </a:r>
            <a:endParaRPr/>
          </a:p>
        </p:txBody>
      </p:sp>
      <p:sp>
        <p:nvSpPr>
          <p:cNvPr id="355" name="Google Shape;355;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Improvements can certainly be made to this method of segmentation. For example:</a:t>
            </a:r>
            <a:endParaRPr/>
          </a:p>
          <a:p>
            <a:pPr indent="-342900" lvl="0" marL="457200" rtl="0" algn="l">
              <a:spcBef>
                <a:spcPts val="1200"/>
              </a:spcBef>
              <a:spcAft>
                <a:spcPts val="0"/>
              </a:spcAft>
              <a:buSzPts val="1800"/>
              <a:buChar char="●"/>
            </a:pPr>
            <a:r>
              <a:rPr lang="en"/>
              <a:t>If the batch mode of</a:t>
            </a:r>
            <a:r>
              <a:rPr lang="en">
                <a:latin typeface="Roboto Mono"/>
                <a:ea typeface="Roboto Mono"/>
                <a:cs typeface="Roboto Mono"/>
                <a:sym typeface="Roboto Mono"/>
              </a:rPr>
              <a:t> segment_boundaries()</a:t>
            </a:r>
            <a:r>
              <a:rPr lang="en"/>
              <a:t> is useful</a:t>
            </a:r>
            <a:r>
              <a:rPr lang="en"/>
              <a:t>, implementing multithreading will greatly improve processing time.</a:t>
            </a:r>
            <a:endParaRPr/>
          </a:p>
          <a:p>
            <a:pPr indent="-342900" lvl="0" marL="457200" rtl="0" algn="l">
              <a:spcBef>
                <a:spcPts val="0"/>
              </a:spcBef>
              <a:spcAft>
                <a:spcPts val="0"/>
              </a:spcAft>
              <a:buSzPts val="1800"/>
              <a:buChar char="●"/>
            </a:pPr>
            <a:r>
              <a:rPr lang="en"/>
              <a:t>Combining all of the </a:t>
            </a:r>
            <a:r>
              <a:rPr lang="en"/>
              <a:t>chemistry</a:t>
            </a:r>
            <a:r>
              <a:rPr lang="en"/>
              <a:t> overlays into one. Might not be worth much, but it will look cool.</a:t>
            </a:r>
            <a:endParaRPr/>
          </a:p>
          <a:p>
            <a:pPr indent="-342900" lvl="0" marL="457200" rtl="0" algn="l">
              <a:spcBef>
                <a:spcPts val="0"/>
              </a:spcBef>
              <a:spcAft>
                <a:spcPts val="0"/>
              </a:spcAft>
              <a:buSzPts val="1800"/>
              <a:buChar char="●"/>
            </a:pPr>
            <a:r>
              <a:rPr lang="en"/>
              <a:t>Stardist may need to be trained for many thousands epochs in order for it to finish training.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361" name="Google Shape;361;p4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u="sng">
                <a:solidFill>
                  <a:schemeClr val="hlink"/>
                </a:solidFill>
                <a:hlinkClick r:id="rId3"/>
              </a:rPr>
              <a:t>https://scikit-image.org/docs/</a:t>
            </a:r>
            <a:endParaRPr sz="1700"/>
          </a:p>
          <a:p>
            <a:pPr indent="-336550" lvl="0" marL="457200" rtl="0" algn="l">
              <a:spcBef>
                <a:spcPts val="0"/>
              </a:spcBef>
              <a:spcAft>
                <a:spcPts val="0"/>
              </a:spcAft>
              <a:buSzPts val="1700"/>
              <a:buChar char="●"/>
            </a:pPr>
            <a:r>
              <a:rPr lang="en" sz="1700"/>
              <a:t>Stardist Github: </a:t>
            </a:r>
            <a:r>
              <a:rPr lang="en" sz="1700" u="sng">
                <a:solidFill>
                  <a:schemeClr val="hlink"/>
                </a:solidFill>
                <a:hlinkClick r:id="rId4"/>
              </a:rPr>
              <a:t>https://github.com/maweigert/neubias_academy_stardist</a:t>
            </a:r>
            <a:endParaRPr sz="1700"/>
          </a:p>
          <a:p>
            <a:pPr indent="-336550" lvl="0" marL="457200" rtl="0" algn="l">
              <a:spcBef>
                <a:spcPts val="0"/>
              </a:spcBef>
              <a:spcAft>
                <a:spcPts val="0"/>
              </a:spcAft>
              <a:buSzPts val="1700"/>
              <a:buChar char="●"/>
            </a:pPr>
            <a:r>
              <a:rPr lang="en" sz="1700"/>
              <a:t>Stardist Video: </a:t>
            </a:r>
            <a:r>
              <a:rPr lang="en" sz="1700" u="sng">
                <a:solidFill>
                  <a:schemeClr val="hlink"/>
                </a:solidFill>
                <a:hlinkClick r:id="rId5"/>
              </a:rPr>
              <a:t>https://www.youtube.com/watch?v=Amn_eHRGX5M</a:t>
            </a:r>
            <a:endParaRPr sz="1700"/>
          </a:p>
          <a:p>
            <a:pPr indent="-336550" lvl="0" marL="457200" rtl="0" algn="l">
              <a:spcBef>
                <a:spcPts val="0"/>
              </a:spcBef>
              <a:spcAft>
                <a:spcPts val="0"/>
              </a:spcAft>
              <a:buSzPts val="1700"/>
              <a:buChar char="●"/>
            </a:pPr>
            <a:r>
              <a:rPr lang="en" sz="1700"/>
              <a:t>Kaggle Dataset: </a:t>
            </a:r>
            <a:r>
              <a:rPr lang="en" sz="1700" u="sng">
                <a:solidFill>
                  <a:schemeClr val="hlink"/>
                </a:solidFill>
                <a:hlinkClick r:id="rId6"/>
              </a:rPr>
              <a:t>https://www.kaggle.com/code/peterwarren/multiple-edge-detection-method</a:t>
            </a:r>
            <a:r>
              <a:rPr lang="en" sz="1700" u="sng">
                <a:solidFill>
                  <a:schemeClr val="hlink"/>
                </a:solidFill>
                <a:hlinkClick r:id="rId7"/>
              </a:rPr>
              <a:t>s</a:t>
            </a:r>
            <a:endParaRPr sz="1700"/>
          </a:p>
          <a:p>
            <a:pPr indent="-336550" lvl="0" marL="457200" rtl="0" algn="l">
              <a:spcBef>
                <a:spcPts val="0"/>
              </a:spcBef>
              <a:spcAft>
                <a:spcPts val="0"/>
              </a:spcAft>
              <a:buSzPts val="1700"/>
              <a:buChar char="●"/>
            </a:pPr>
            <a:r>
              <a:rPr lang="en" sz="1700"/>
              <a:t>QuPath: </a:t>
            </a:r>
            <a:r>
              <a:rPr lang="en" sz="1700" u="sng">
                <a:solidFill>
                  <a:schemeClr val="hlink"/>
                </a:solidFill>
                <a:hlinkClick r:id="rId8"/>
              </a:rPr>
              <a:t>https://www.youtube.com/watch?v=9G6uaoC18WA</a:t>
            </a:r>
            <a:endParaRPr sz="1700"/>
          </a:p>
          <a:p>
            <a:pPr indent="-336550" lvl="0" marL="457200" rtl="0" algn="l">
              <a:spcBef>
                <a:spcPts val="0"/>
              </a:spcBef>
              <a:spcAft>
                <a:spcPts val="0"/>
              </a:spcAft>
              <a:buSzPts val="1700"/>
              <a:buChar char="●"/>
            </a:pPr>
            <a:r>
              <a:rPr lang="en" sz="1700"/>
              <a:t>SAM: </a:t>
            </a:r>
            <a:endParaRPr sz="1700"/>
          </a:p>
          <a:p>
            <a:pPr indent="-336550" lvl="1" marL="914400" rtl="0" algn="l">
              <a:spcBef>
                <a:spcPts val="0"/>
              </a:spcBef>
              <a:spcAft>
                <a:spcPts val="0"/>
              </a:spcAft>
              <a:buSzPts val="1700"/>
              <a:buChar char="○"/>
            </a:pPr>
            <a:r>
              <a:rPr lang="en" sz="1700" u="sng">
                <a:solidFill>
                  <a:schemeClr val="hlink"/>
                </a:solidFill>
                <a:hlinkClick r:id="rId9"/>
              </a:rPr>
              <a:t>https://www.youtube.com/watch?v=83tnWs_YBRQ</a:t>
            </a:r>
            <a:endParaRPr sz="1700"/>
          </a:p>
          <a:p>
            <a:pPr indent="-336550" lvl="1" marL="914400" rtl="0" algn="l">
              <a:spcBef>
                <a:spcPts val="0"/>
              </a:spcBef>
              <a:spcAft>
                <a:spcPts val="0"/>
              </a:spcAft>
              <a:buSzPts val="1700"/>
              <a:buChar char="○"/>
            </a:pPr>
            <a:r>
              <a:rPr lang="en" sz="1700" u="sng">
                <a:solidFill>
                  <a:schemeClr val="hlink"/>
                </a:solidFill>
                <a:hlinkClick r:id="rId10"/>
              </a:rPr>
              <a:t>https://github.com/facebookresearch/segment-anything</a:t>
            </a:r>
            <a:endParaRPr sz="17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data</a:t>
            </a:r>
            <a:endParaRPr/>
          </a:p>
        </p:txBody>
      </p:sp>
      <p:sp>
        <p:nvSpPr>
          <p:cNvPr id="367" name="Google Shape;367;p47"/>
          <p:cNvSpPr txBox="1"/>
          <p:nvPr>
            <p:ph idx="1" type="body"/>
          </p:nvPr>
        </p:nvSpPr>
        <p:spPr>
          <a:xfrm>
            <a:off x="311700" y="1017725"/>
            <a:ext cx="8520600" cy="1071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1200"/>
              </a:spcAft>
              <a:buNone/>
            </a:pPr>
            <a:r>
              <a:rPr lang="en"/>
              <a:t>Attempting to train </a:t>
            </a:r>
            <a:r>
              <a:rPr lang="en"/>
              <a:t>stardust</a:t>
            </a:r>
            <a:r>
              <a:rPr lang="en"/>
              <a:t> on the masked produced by louis’s algorithm provided these results. These results </a:t>
            </a:r>
            <a:r>
              <a:rPr lang="en"/>
              <a:t>were</a:t>
            </a:r>
            <a:r>
              <a:rPr lang="en"/>
              <a:t> likely less accuraturate due to not all the labels being bery star convex.</a:t>
            </a:r>
            <a:endParaRPr/>
          </a:p>
        </p:txBody>
      </p:sp>
      <p:pic>
        <p:nvPicPr>
          <p:cNvPr id="368" name="Google Shape;368;p47"/>
          <p:cNvPicPr preferRelativeResize="0"/>
          <p:nvPr/>
        </p:nvPicPr>
        <p:blipFill>
          <a:blip r:embed="rId3">
            <a:alphaModFix/>
          </a:blip>
          <a:stretch>
            <a:fillRect/>
          </a:stretch>
        </p:blipFill>
        <p:spPr>
          <a:xfrm>
            <a:off x="152400" y="2089625"/>
            <a:ext cx="6402122" cy="2901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48"/>
          <p:cNvPicPr preferRelativeResize="0"/>
          <p:nvPr/>
        </p:nvPicPr>
        <p:blipFill>
          <a:blip r:embed="rId3">
            <a:alphaModFix/>
          </a:blip>
          <a:stretch>
            <a:fillRect/>
          </a:stretch>
        </p:blipFill>
        <p:spPr>
          <a:xfrm>
            <a:off x="0" y="485550"/>
            <a:ext cx="5613334" cy="2252775"/>
          </a:xfrm>
          <a:prstGeom prst="rect">
            <a:avLst/>
          </a:prstGeom>
          <a:noFill/>
          <a:ln>
            <a:noFill/>
          </a:ln>
        </p:spPr>
      </p:pic>
      <p:pic>
        <p:nvPicPr>
          <p:cNvPr id="374" name="Google Shape;374;p48"/>
          <p:cNvPicPr preferRelativeResize="0"/>
          <p:nvPr/>
        </p:nvPicPr>
        <p:blipFill>
          <a:blip r:embed="rId4">
            <a:alphaModFix/>
          </a:blip>
          <a:stretch>
            <a:fillRect/>
          </a:stretch>
        </p:blipFill>
        <p:spPr>
          <a:xfrm>
            <a:off x="152400" y="2738325"/>
            <a:ext cx="5495810" cy="22527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61025"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Xander</a:t>
            </a:r>
            <a:endParaRPr/>
          </a:p>
        </p:txBody>
      </p:sp>
      <p:sp>
        <p:nvSpPr>
          <p:cNvPr id="81" name="Google Shape;81;p16"/>
          <p:cNvSpPr txBox="1"/>
          <p:nvPr>
            <p:ph idx="1" type="body"/>
          </p:nvPr>
        </p:nvSpPr>
        <p:spPr>
          <a:xfrm>
            <a:off x="61025" y="4863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Starting with a pre-trained model.</a:t>
            </a:r>
            <a:endParaRPr/>
          </a:p>
          <a:p>
            <a:pPr indent="0" lvl="0" marL="0" rtl="0" algn="l">
              <a:spcBef>
                <a:spcPts val="1200"/>
              </a:spcBef>
              <a:spcAft>
                <a:spcPts val="0"/>
              </a:spcAft>
              <a:buNone/>
            </a:pPr>
            <a:r>
              <a:rPr lang="en" sz="1200"/>
              <a:t>stardist comes with pre trained models. Of the 2D models we tested, the most effective in detecting our grains was </a:t>
            </a:r>
            <a:r>
              <a:rPr lang="en" sz="1050">
                <a:solidFill>
                  <a:srgbClr val="A31515"/>
                </a:solidFill>
                <a:highlight>
                  <a:srgbClr val="F7F7F7"/>
                </a:highlight>
                <a:latin typeface="Courier New"/>
                <a:ea typeface="Courier New"/>
                <a:cs typeface="Courier New"/>
                <a:sym typeface="Courier New"/>
              </a:rPr>
              <a:t>'2D_versatile_fluo' </a:t>
            </a:r>
            <a:r>
              <a:rPr lang="en" sz="1200"/>
              <a:t>which was able to detect regions with decent enough accuracy, but with a significant problem. The regions it was detecting where rounded in shape and did not fit the grain edges that have to be preserved.</a:t>
            </a:r>
            <a:endParaRPr b="1" sz="1200"/>
          </a:p>
          <a:p>
            <a:pPr indent="0" lvl="0" marL="0" rtl="0" algn="l">
              <a:spcBef>
                <a:spcPts val="1200"/>
              </a:spcBef>
              <a:spcAft>
                <a:spcPts val="1200"/>
              </a:spcAft>
              <a:buNone/>
            </a:pPr>
            <a:r>
              <a:t/>
            </a:r>
            <a:endParaRPr sz="1200"/>
          </a:p>
        </p:txBody>
      </p:sp>
      <p:pic>
        <p:nvPicPr>
          <p:cNvPr id="82" name="Google Shape;82;p16"/>
          <p:cNvPicPr preferRelativeResize="0"/>
          <p:nvPr/>
        </p:nvPicPr>
        <p:blipFill>
          <a:blip r:embed="rId3">
            <a:alphaModFix/>
          </a:blip>
          <a:stretch>
            <a:fillRect/>
          </a:stretch>
        </p:blipFill>
        <p:spPr>
          <a:xfrm>
            <a:off x="160834" y="1658900"/>
            <a:ext cx="2764139" cy="3416401"/>
          </a:xfrm>
          <a:prstGeom prst="rect">
            <a:avLst/>
          </a:prstGeom>
          <a:noFill/>
          <a:ln>
            <a:noFill/>
          </a:ln>
        </p:spPr>
      </p:pic>
      <p:pic>
        <p:nvPicPr>
          <p:cNvPr id="83" name="Google Shape;83;p16"/>
          <p:cNvPicPr preferRelativeResize="0"/>
          <p:nvPr/>
        </p:nvPicPr>
        <p:blipFill>
          <a:blip r:embed="rId4">
            <a:alphaModFix/>
          </a:blip>
          <a:stretch>
            <a:fillRect/>
          </a:stretch>
        </p:blipFill>
        <p:spPr>
          <a:xfrm>
            <a:off x="3015953" y="1687975"/>
            <a:ext cx="2704172" cy="3358251"/>
          </a:xfrm>
          <a:prstGeom prst="rect">
            <a:avLst/>
          </a:prstGeom>
          <a:noFill/>
          <a:ln>
            <a:noFill/>
          </a:ln>
        </p:spPr>
      </p:pic>
      <p:pic>
        <p:nvPicPr>
          <p:cNvPr id="84" name="Google Shape;84;p16"/>
          <p:cNvPicPr preferRelativeResize="0"/>
          <p:nvPr/>
        </p:nvPicPr>
        <p:blipFill>
          <a:blip r:embed="rId5">
            <a:alphaModFix/>
          </a:blip>
          <a:stretch>
            <a:fillRect/>
          </a:stretch>
        </p:blipFill>
        <p:spPr>
          <a:xfrm>
            <a:off x="5803375" y="1742082"/>
            <a:ext cx="2704174" cy="33041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Xander</a:t>
            </a:r>
            <a:endParaRPr/>
          </a:p>
        </p:txBody>
      </p:sp>
      <p:sp>
        <p:nvSpPr>
          <p:cNvPr id="90" name="Google Shape;9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Shortcomings of Stardist</a:t>
            </a:r>
            <a:endParaRPr b="1"/>
          </a:p>
          <a:p>
            <a:pPr indent="0" lvl="0" marL="0" rtl="0" algn="l">
              <a:spcBef>
                <a:spcPts val="1200"/>
              </a:spcBef>
              <a:spcAft>
                <a:spcPts val="1200"/>
              </a:spcAft>
              <a:buNone/>
            </a:pPr>
            <a:r>
              <a:rPr lang="en" sz="1200"/>
              <a:t>Without high number of epochs </a:t>
            </a:r>
            <a:r>
              <a:rPr lang="en" sz="1200"/>
              <a:t>stardist utterly fails to detect the correct grains within the image. With the same settings but only 20 epochs the model defaults to random blobs of varying size based on the grid view. This could be due to how heavily stardist is designed for biology data with rounder ellipsoid shapes. Meaning the long train time is required to teach the model how to recognize rough and only shaped grains within our data.</a:t>
            </a:r>
            <a:endParaRPr sz="1200"/>
          </a:p>
        </p:txBody>
      </p:sp>
      <p:pic>
        <p:nvPicPr>
          <p:cNvPr id="91" name="Google Shape;91;p17"/>
          <p:cNvPicPr preferRelativeResize="0"/>
          <p:nvPr/>
        </p:nvPicPr>
        <p:blipFill>
          <a:blip r:embed="rId3">
            <a:alphaModFix/>
          </a:blip>
          <a:stretch>
            <a:fillRect/>
          </a:stretch>
        </p:blipFill>
        <p:spPr>
          <a:xfrm>
            <a:off x="311700" y="2690875"/>
            <a:ext cx="5283850" cy="2355626"/>
          </a:xfrm>
          <a:prstGeom prst="rect">
            <a:avLst/>
          </a:prstGeom>
          <a:noFill/>
          <a:ln>
            <a:noFill/>
          </a:ln>
        </p:spPr>
      </p:pic>
      <p:pic>
        <p:nvPicPr>
          <p:cNvPr id="92" name="Google Shape;92;p17"/>
          <p:cNvPicPr preferRelativeResize="0"/>
          <p:nvPr/>
        </p:nvPicPr>
        <p:blipFill>
          <a:blip r:embed="rId4">
            <a:alphaModFix/>
          </a:blip>
          <a:stretch>
            <a:fillRect/>
          </a:stretch>
        </p:blipFill>
        <p:spPr>
          <a:xfrm>
            <a:off x="5886983" y="2690869"/>
            <a:ext cx="2304516" cy="2355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XANDER</a:t>
            </a:r>
            <a:endParaRPr/>
          </a:p>
        </p:txBody>
      </p:sp>
      <p:sp>
        <p:nvSpPr>
          <p:cNvPr id="98" name="Google Shape;9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Improvements to the model Training</a:t>
            </a:r>
            <a:endParaRPr b="1"/>
          </a:p>
          <a:p>
            <a:pPr indent="0" lvl="0" marL="0" rtl="0" algn="l">
              <a:spcBef>
                <a:spcPts val="1200"/>
              </a:spcBef>
              <a:spcAft>
                <a:spcPts val="1200"/>
              </a:spcAft>
              <a:buNone/>
            </a:pPr>
            <a:r>
              <a:rPr b="1" lang="en" sz="1200">
                <a:solidFill>
                  <a:schemeClr val="dk1"/>
                </a:solidFill>
              </a:rPr>
              <a:t>Due to the high computational cost and time taken to train a </a:t>
            </a:r>
            <a:r>
              <a:rPr b="1" lang="en" sz="1200">
                <a:solidFill>
                  <a:schemeClr val="dk1"/>
                </a:solidFill>
              </a:rPr>
              <a:t>stardust</a:t>
            </a:r>
            <a:r>
              <a:rPr b="1" lang="en" sz="1200">
                <a:solidFill>
                  <a:schemeClr val="dk1"/>
                </a:solidFill>
              </a:rPr>
              <a:t> model for 400 epochs, a decent gpu is </a:t>
            </a:r>
            <a:r>
              <a:rPr b="1" lang="en" sz="1200">
                <a:solidFill>
                  <a:schemeClr val="dk1"/>
                </a:solidFill>
              </a:rPr>
              <a:t>necessary</a:t>
            </a:r>
            <a:r>
              <a:rPr b="1" lang="en" sz="1200">
                <a:solidFill>
                  <a:schemeClr val="dk1"/>
                </a:solidFill>
              </a:rPr>
              <a:t> for a </a:t>
            </a:r>
            <a:r>
              <a:rPr b="1" lang="en" sz="1200">
                <a:solidFill>
                  <a:schemeClr val="dk1"/>
                </a:solidFill>
              </a:rPr>
              <a:t>reasonable</a:t>
            </a:r>
            <a:r>
              <a:rPr b="1" lang="en" sz="1200">
                <a:solidFill>
                  <a:schemeClr val="dk1"/>
                </a:solidFill>
              </a:rPr>
              <a:t> and </a:t>
            </a:r>
            <a:r>
              <a:rPr b="1" lang="en" sz="1200">
                <a:solidFill>
                  <a:schemeClr val="dk1"/>
                </a:solidFill>
              </a:rPr>
              <a:t>efficient</a:t>
            </a:r>
            <a:r>
              <a:rPr b="1" lang="en" sz="1200">
                <a:solidFill>
                  <a:schemeClr val="dk1"/>
                </a:solidFill>
              </a:rPr>
              <a:t> training and testing of the model. With the use of docker and my own gpu, i </a:t>
            </a:r>
            <a:r>
              <a:rPr b="1" lang="en" sz="1200">
                <a:solidFill>
                  <a:schemeClr val="dk1"/>
                </a:solidFill>
              </a:rPr>
              <a:t>hooked</a:t>
            </a:r>
            <a:r>
              <a:rPr b="1" lang="en" sz="1200">
                <a:solidFill>
                  <a:schemeClr val="dk1"/>
                </a:solidFill>
              </a:rPr>
              <a:t> our model to my gpu which drastically increased epoch train time. On </a:t>
            </a:r>
            <a:r>
              <a:rPr b="1" lang="en" sz="1200">
                <a:solidFill>
                  <a:schemeClr val="dk1"/>
                </a:solidFill>
              </a:rPr>
              <a:t>average</a:t>
            </a:r>
            <a:r>
              <a:rPr b="1" lang="en" sz="1200">
                <a:solidFill>
                  <a:schemeClr val="dk1"/>
                </a:solidFill>
              </a:rPr>
              <a:t> the train time per each epoch was 9 to 10 seconds </a:t>
            </a:r>
            <a:r>
              <a:rPr b="1" lang="en" sz="1200">
                <a:solidFill>
                  <a:schemeClr val="dk1"/>
                </a:solidFill>
              </a:rPr>
              <a:t>with</a:t>
            </a:r>
            <a:r>
              <a:rPr b="1" lang="en" sz="1200">
                <a:solidFill>
                  <a:schemeClr val="dk1"/>
                </a:solidFill>
              </a:rPr>
              <a:t> my gpu and 268.4 seconds not using gpu or cpu. Resulting in a speed up of 29x. Which reduces the train time from 29.7 hours to a reasonable 1.11 hours.</a:t>
            </a:r>
            <a:endParaRPr b="1" sz="1200">
              <a:solidFill>
                <a:schemeClr val="dk1"/>
              </a:solidFill>
            </a:endParaRPr>
          </a:p>
        </p:txBody>
      </p:sp>
      <p:pic>
        <p:nvPicPr>
          <p:cNvPr id="99" name="Google Shape;99;p18"/>
          <p:cNvPicPr preferRelativeResize="0"/>
          <p:nvPr/>
        </p:nvPicPr>
        <p:blipFill>
          <a:blip r:embed="rId3">
            <a:alphaModFix/>
          </a:blip>
          <a:stretch>
            <a:fillRect/>
          </a:stretch>
        </p:blipFill>
        <p:spPr>
          <a:xfrm>
            <a:off x="134113" y="3242763"/>
            <a:ext cx="4143375" cy="1685925"/>
          </a:xfrm>
          <a:prstGeom prst="rect">
            <a:avLst/>
          </a:prstGeom>
          <a:noFill/>
          <a:ln>
            <a:noFill/>
          </a:ln>
        </p:spPr>
      </p:pic>
      <p:pic>
        <p:nvPicPr>
          <p:cNvPr id="100" name="Google Shape;100;p18"/>
          <p:cNvPicPr preferRelativeResize="0"/>
          <p:nvPr/>
        </p:nvPicPr>
        <p:blipFill>
          <a:blip r:embed="rId4">
            <a:alphaModFix/>
          </a:blip>
          <a:stretch>
            <a:fillRect/>
          </a:stretch>
        </p:blipFill>
        <p:spPr>
          <a:xfrm>
            <a:off x="4277500" y="3403200"/>
            <a:ext cx="3939101" cy="1604550"/>
          </a:xfrm>
          <a:prstGeom prst="rect">
            <a:avLst/>
          </a:prstGeom>
          <a:noFill/>
          <a:ln>
            <a:noFill/>
          </a:ln>
        </p:spPr>
      </p:pic>
      <p:sp>
        <p:nvSpPr>
          <p:cNvPr id="101" name="Google Shape;101;p18"/>
          <p:cNvSpPr txBox="1"/>
          <p:nvPr/>
        </p:nvSpPr>
        <p:spPr>
          <a:xfrm>
            <a:off x="134125" y="2781075"/>
            <a:ext cx="3939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With GPU</a:t>
            </a:r>
            <a:endParaRPr sz="1800">
              <a:solidFill>
                <a:schemeClr val="dk2"/>
              </a:solidFill>
            </a:endParaRPr>
          </a:p>
        </p:txBody>
      </p:sp>
      <p:sp>
        <p:nvSpPr>
          <p:cNvPr id="102" name="Google Shape;102;p18"/>
          <p:cNvSpPr txBox="1"/>
          <p:nvPr/>
        </p:nvSpPr>
        <p:spPr>
          <a:xfrm>
            <a:off x="4073125" y="2831425"/>
            <a:ext cx="37578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2"/>
                </a:solidFill>
              </a:rPr>
              <a:t>Without CPU or GPU</a:t>
            </a:r>
            <a:endParaRPr sz="18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0" y="0"/>
            <a:ext cx="2560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p:txBody>
      </p:sp>
      <p:sp>
        <p:nvSpPr>
          <p:cNvPr id="108" name="Google Shape;108;p19"/>
          <p:cNvSpPr txBox="1"/>
          <p:nvPr>
            <p:ph idx="1" type="body"/>
          </p:nvPr>
        </p:nvSpPr>
        <p:spPr>
          <a:xfrm>
            <a:off x="0" y="484650"/>
            <a:ext cx="3511200" cy="471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chemeClr val="dk1"/>
                </a:solidFill>
              </a:rPr>
              <a:t>Creating Annotation Via QuPath</a:t>
            </a:r>
            <a:endParaRPr>
              <a:solidFill>
                <a:schemeClr val="dk1"/>
              </a:solidFill>
            </a:endParaRPr>
          </a:p>
        </p:txBody>
      </p:sp>
      <p:sp>
        <p:nvSpPr>
          <p:cNvPr id="109" name="Google Shape;109;p19"/>
          <p:cNvSpPr txBox="1"/>
          <p:nvPr/>
        </p:nvSpPr>
        <p:spPr>
          <a:xfrm>
            <a:off x="342325" y="1756400"/>
            <a:ext cx="36045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Original Band Contrast Image</a:t>
            </a:r>
            <a:endParaRPr sz="1800">
              <a:solidFill>
                <a:schemeClr val="dk1"/>
              </a:solidFill>
            </a:endParaRPr>
          </a:p>
        </p:txBody>
      </p:sp>
      <p:sp>
        <p:nvSpPr>
          <p:cNvPr id="110" name="Google Shape;110;p19"/>
          <p:cNvSpPr txBox="1"/>
          <p:nvPr/>
        </p:nvSpPr>
        <p:spPr>
          <a:xfrm>
            <a:off x="5549450" y="1724050"/>
            <a:ext cx="2613000" cy="47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Corresponding Mask</a:t>
            </a:r>
            <a:endParaRPr sz="1800">
              <a:solidFill>
                <a:schemeClr val="dk1"/>
              </a:solidFill>
            </a:endParaRPr>
          </a:p>
        </p:txBody>
      </p:sp>
      <p:pic>
        <p:nvPicPr>
          <p:cNvPr id="111" name="Google Shape;111;p19"/>
          <p:cNvPicPr preferRelativeResize="0"/>
          <p:nvPr/>
        </p:nvPicPr>
        <p:blipFill>
          <a:blip r:embed="rId3">
            <a:alphaModFix/>
          </a:blip>
          <a:stretch>
            <a:fillRect/>
          </a:stretch>
        </p:blipFill>
        <p:spPr>
          <a:xfrm>
            <a:off x="4616625" y="2195050"/>
            <a:ext cx="4478648" cy="3069776"/>
          </a:xfrm>
          <a:prstGeom prst="rect">
            <a:avLst/>
          </a:prstGeom>
          <a:noFill/>
          <a:ln>
            <a:noFill/>
          </a:ln>
        </p:spPr>
      </p:pic>
      <p:pic>
        <p:nvPicPr>
          <p:cNvPr id="112" name="Google Shape;112;p19"/>
          <p:cNvPicPr preferRelativeResize="0"/>
          <p:nvPr/>
        </p:nvPicPr>
        <p:blipFill>
          <a:blip r:embed="rId4">
            <a:alphaModFix/>
          </a:blip>
          <a:stretch>
            <a:fillRect/>
          </a:stretch>
        </p:blipFill>
        <p:spPr>
          <a:xfrm>
            <a:off x="0" y="2195050"/>
            <a:ext cx="4572001" cy="3069774"/>
          </a:xfrm>
          <a:prstGeom prst="rect">
            <a:avLst/>
          </a:prstGeom>
          <a:noFill/>
          <a:ln>
            <a:noFill/>
          </a:ln>
        </p:spPr>
      </p:pic>
      <p:sp>
        <p:nvSpPr>
          <p:cNvPr id="113" name="Google Shape;113;p19"/>
          <p:cNvSpPr txBox="1"/>
          <p:nvPr/>
        </p:nvSpPr>
        <p:spPr>
          <a:xfrm>
            <a:off x="-42000" y="889325"/>
            <a:ext cx="9144000" cy="7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 </a:t>
            </a:r>
            <a:r>
              <a:rPr lang="en" sz="1800">
                <a:solidFill>
                  <a:schemeClr val="dk1"/>
                </a:solidFill>
              </a:rPr>
              <a:t>To enhance the capability of our Stardist model through transfer learning, we annotated a Band contrast image to allow for training with masks characteristic of our dataset.</a:t>
            </a:r>
            <a:endParaRPr sz="18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0" y="0"/>
            <a:ext cx="1949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p:txBody>
      </p:sp>
      <p:sp>
        <p:nvSpPr>
          <p:cNvPr id="119" name="Google Shape;119;p20"/>
          <p:cNvSpPr txBox="1"/>
          <p:nvPr>
            <p:ph idx="1" type="body"/>
          </p:nvPr>
        </p:nvSpPr>
        <p:spPr>
          <a:xfrm>
            <a:off x="0" y="572700"/>
            <a:ext cx="5163300" cy="4488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Stardist Data Prerequisites:</a:t>
            </a:r>
            <a:endParaRPr/>
          </a:p>
        </p:txBody>
      </p:sp>
      <p:pic>
        <p:nvPicPr>
          <p:cNvPr id="120" name="Google Shape;120;p20"/>
          <p:cNvPicPr preferRelativeResize="0"/>
          <p:nvPr/>
        </p:nvPicPr>
        <p:blipFill>
          <a:blip r:embed="rId3">
            <a:alphaModFix/>
          </a:blip>
          <a:stretch>
            <a:fillRect/>
          </a:stretch>
        </p:blipFill>
        <p:spPr>
          <a:xfrm>
            <a:off x="0" y="2219325"/>
            <a:ext cx="5638800" cy="2924175"/>
          </a:xfrm>
          <a:prstGeom prst="rect">
            <a:avLst/>
          </a:prstGeom>
          <a:noFill/>
          <a:ln>
            <a:noFill/>
          </a:ln>
        </p:spPr>
      </p:pic>
      <p:sp>
        <p:nvSpPr>
          <p:cNvPr id="121" name="Google Shape;121;p20"/>
          <p:cNvSpPr txBox="1"/>
          <p:nvPr/>
        </p:nvSpPr>
        <p:spPr>
          <a:xfrm>
            <a:off x="48525" y="1221175"/>
            <a:ext cx="8742300" cy="1180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ROI’s must be pass convexity test to be able to be segmented properly by StarDist.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Convex shapes have all interior angles &gt;180 degrees</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152400" y="152400"/>
            <a:ext cx="1753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a:t>
            </a:r>
            <a:endParaRPr/>
          </a:p>
        </p:txBody>
      </p:sp>
      <p:sp>
        <p:nvSpPr>
          <p:cNvPr id="127" name="Google Shape;127;p21"/>
          <p:cNvSpPr txBox="1"/>
          <p:nvPr>
            <p:ph idx="1" type="body"/>
          </p:nvPr>
        </p:nvSpPr>
        <p:spPr>
          <a:xfrm>
            <a:off x="152400" y="634625"/>
            <a:ext cx="5116200" cy="450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7200"/>
              <a:t>- </a:t>
            </a:r>
            <a:r>
              <a:rPr b="1" lang="en" sz="7200"/>
              <a:t>Band Contrast ROI Convexity Test</a:t>
            </a:r>
            <a:r>
              <a:rPr lang="en" sz="7200"/>
              <a:t> </a:t>
            </a:r>
            <a:r>
              <a:rPr lang="en" sz="7200">
                <a:solidFill>
                  <a:schemeClr val="dk1"/>
                </a:solidFill>
              </a:rPr>
              <a:t>for annotated Regions Of Interest</a:t>
            </a:r>
            <a:endParaRPr sz="7200">
              <a:solidFill>
                <a:schemeClr val="dk1"/>
              </a:solidFill>
            </a:endParaRPr>
          </a:p>
          <a:p>
            <a:pPr indent="0" lvl="0" marL="0" rtl="0" algn="l">
              <a:lnSpc>
                <a:spcPct val="100000"/>
              </a:lnSpc>
              <a:spcBef>
                <a:spcPts val="1200"/>
              </a:spcBef>
              <a:spcAft>
                <a:spcPts val="0"/>
              </a:spcAft>
              <a:buNone/>
            </a:pPr>
            <a:r>
              <a:t/>
            </a:r>
            <a:endParaRPr b="1" sz="1600" u="sng"/>
          </a:p>
          <a:p>
            <a:pPr indent="0" lvl="0" marL="0" rtl="0" algn="l">
              <a:lnSpc>
                <a:spcPct val="100000"/>
              </a:lnSpc>
              <a:spcBef>
                <a:spcPts val="0"/>
              </a:spcBef>
              <a:spcAft>
                <a:spcPts val="0"/>
              </a:spcAft>
              <a:buNone/>
            </a:pPr>
            <a:r>
              <a:t/>
            </a:r>
            <a:endParaRPr b="1" sz="1600" u="sng"/>
          </a:p>
          <a:p>
            <a:pPr indent="0" lvl="0" marL="0" rtl="0" algn="l">
              <a:lnSpc>
                <a:spcPct val="100000"/>
              </a:lnSpc>
              <a:spcBef>
                <a:spcPts val="0"/>
              </a:spcBef>
              <a:spcAft>
                <a:spcPts val="0"/>
              </a:spcAft>
              <a:buNone/>
            </a:pPr>
            <a:r>
              <a:t/>
            </a:r>
            <a:endParaRPr b="1" sz="1600" u="sng"/>
          </a:p>
          <a:p>
            <a:pPr indent="0" lvl="0" marL="0" rtl="0" algn="l">
              <a:lnSpc>
                <a:spcPct val="100000"/>
              </a:lnSpc>
              <a:spcBef>
                <a:spcPts val="0"/>
              </a:spcBef>
              <a:spcAft>
                <a:spcPts val="0"/>
              </a:spcAft>
              <a:buNone/>
            </a:pPr>
            <a:r>
              <a:t/>
            </a:r>
            <a:endParaRPr b="1" sz="1600" u="sng"/>
          </a:p>
          <a:p>
            <a:pPr indent="0" lvl="0" marL="0" rtl="0" algn="l">
              <a:lnSpc>
                <a:spcPct val="100000"/>
              </a:lnSpc>
              <a:spcBef>
                <a:spcPts val="0"/>
              </a:spcBef>
              <a:spcAft>
                <a:spcPts val="0"/>
              </a:spcAft>
              <a:buNone/>
            </a:pPr>
            <a:r>
              <a:t/>
            </a:r>
            <a:endParaRPr b="1" sz="1600" u="sng"/>
          </a:p>
          <a:p>
            <a:pPr indent="0" lvl="0" marL="0" rtl="0" algn="l">
              <a:spcBef>
                <a:spcPts val="0"/>
              </a:spcBef>
              <a:spcAft>
                <a:spcPts val="1200"/>
              </a:spcAft>
              <a:buNone/>
            </a:pPr>
            <a:r>
              <a:t/>
            </a:r>
            <a:endParaRPr/>
          </a:p>
        </p:txBody>
      </p:sp>
      <p:sp>
        <p:nvSpPr>
          <p:cNvPr id="128" name="Google Shape;128;p21"/>
          <p:cNvSpPr txBox="1"/>
          <p:nvPr/>
        </p:nvSpPr>
        <p:spPr>
          <a:xfrm>
            <a:off x="622038" y="4654600"/>
            <a:ext cx="45480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Number of rays for star-convex polygon</a:t>
            </a:r>
            <a:endParaRPr b="1" sz="1600">
              <a:solidFill>
                <a:schemeClr val="dk1"/>
              </a:solidFill>
            </a:endParaRPr>
          </a:p>
          <a:p>
            <a:pPr indent="0" lvl="0" marL="0" rtl="0" algn="l">
              <a:spcBef>
                <a:spcPts val="0"/>
              </a:spcBef>
              <a:spcAft>
                <a:spcPts val="0"/>
              </a:spcAft>
              <a:buNone/>
            </a:pPr>
            <a:r>
              <a:t/>
            </a:r>
            <a:endParaRPr sz="1800">
              <a:solidFill>
                <a:schemeClr val="dk2"/>
              </a:solidFill>
            </a:endParaRPr>
          </a:p>
        </p:txBody>
      </p:sp>
      <p:sp>
        <p:nvSpPr>
          <p:cNvPr id="129" name="Google Shape;129;p21"/>
          <p:cNvSpPr txBox="1"/>
          <p:nvPr/>
        </p:nvSpPr>
        <p:spPr>
          <a:xfrm>
            <a:off x="152400" y="1342175"/>
            <a:ext cx="518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dk1"/>
                </a:solidFill>
              </a:rPr>
              <a:t>Accuracy of ground truth reconstruction should be &gt;.8</a:t>
            </a:r>
            <a:endParaRPr sz="1700">
              <a:solidFill>
                <a:schemeClr val="dk1"/>
              </a:solidFill>
            </a:endParaRPr>
          </a:p>
        </p:txBody>
      </p:sp>
      <p:pic>
        <p:nvPicPr>
          <p:cNvPr id="130" name="Google Shape;130;p21"/>
          <p:cNvPicPr preferRelativeResize="0"/>
          <p:nvPr/>
        </p:nvPicPr>
        <p:blipFill>
          <a:blip r:embed="rId3">
            <a:alphaModFix/>
          </a:blip>
          <a:stretch>
            <a:fillRect/>
          </a:stretch>
        </p:blipFill>
        <p:spPr>
          <a:xfrm>
            <a:off x="152400" y="1665406"/>
            <a:ext cx="5017649" cy="3065794"/>
          </a:xfrm>
          <a:prstGeom prst="rect">
            <a:avLst/>
          </a:prstGeom>
          <a:noFill/>
          <a:ln>
            <a:noFill/>
          </a:ln>
        </p:spPr>
      </p:pic>
      <p:pic>
        <p:nvPicPr>
          <p:cNvPr id="131" name="Google Shape;131;p21"/>
          <p:cNvPicPr preferRelativeResize="0"/>
          <p:nvPr/>
        </p:nvPicPr>
        <p:blipFill>
          <a:blip r:embed="rId4">
            <a:alphaModFix/>
          </a:blip>
          <a:stretch>
            <a:fillRect/>
          </a:stretch>
        </p:blipFill>
        <p:spPr>
          <a:xfrm>
            <a:off x="5255075" y="2173659"/>
            <a:ext cx="1901950" cy="2697115"/>
          </a:xfrm>
          <a:prstGeom prst="rect">
            <a:avLst/>
          </a:prstGeom>
          <a:noFill/>
          <a:ln>
            <a:noFill/>
          </a:ln>
        </p:spPr>
      </p:pic>
      <p:pic>
        <p:nvPicPr>
          <p:cNvPr id="132" name="Google Shape;132;p21"/>
          <p:cNvPicPr preferRelativeResize="0"/>
          <p:nvPr/>
        </p:nvPicPr>
        <p:blipFill>
          <a:blip r:embed="rId5">
            <a:alphaModFix/>
          </a:blip>
          <a:stretch>
            <a:fillRect/>
          </a:stretch>
        </p:blipFill>
        <p:spPr>
          <a:xfrm>
            <a:off x="7242050" y="2173650"/>
            <a:ext cx="1901950" cy="2697125"/>
          </a:xfrm>
          <a:prstGeom prst="rect">
            <a:avLst/>
          </a:prstGeom>
          <a:noFill/>
          <a:ln>
            <a:noFill/>
          </a:ln>
        </p:spPr>
      </p:pic>
      <p:sp>
        <p:nvSpPr>
          <p:cNvPr id="133" name="Google Shape;133;p21"/>
          <p:cNvSpPr txBox="1"/>
          <p:nvPr/>
        </p:nvSpPr>
        <p:spPr>
          <a:xfrm>
            <a:off x="5401800" y="403350"/>
            <a:ext cx="3894600" cy="147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1600">
                <a:solidFill>
                  <a:schemeClr val="dk1"/>
                </a:solidFill>
              </a:rPr>
              <a:t>By configuring Stardist to cast more number of rays out from the centroid, more defined regions are created, however this is more computationally intensive.</a:t>
            </a:r>
            <a:endParaRPr sz="16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