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5ddef509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5ddef509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5ddef509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5ddef509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5ddef509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5ddef509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5ddef50a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5ddef50a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5ddef509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5ddef509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5ddef509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a5ddef509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5ddef50a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5ddef50a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5ddef50a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5ddef50a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5ddef509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5ddef509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Y21w5rOhYh1fJ_NTnmkSr9P4QRNbv6GQ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ABGQI Classification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Sean, Zach, Chris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project is an aid to the BioSoundSCape team–located in the Cape Region of South Afri</a:t>
            </a:r>
            <a:r>
              <a:rPr lang="en"/>
              <a:t>ca–to measure animal diversity over large areas using a combination of acoustics and advanced remote sensing technology.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Throughout this project, we have covered some fundamentals such as: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 understanding of the required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Getting a better understanding the data itself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application of an SVM to a smaller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Looking at layers of a CNN and deciding which to remove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ABGQI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25" y="1192325"/>
            <a:ext cx="1074250" cy="146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300" y="1192325"/>
            <a:ext cx="2203274" cy="146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800" y="1192325"/>
            <a:ext cx="2203274" cy="146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2860" r="-2859" t="0"/>
          <a:stretch/>
        </p:blipFill>
        <p:spPr>
          <a:xfrm>
            <a:off x="6651300" y="1192325"/>
            <a:ext cx="2203274" cy="146956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89425" y="2790350"/>
            <a:ext cx="116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Biophony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651275" y="2790350"/>
            <a:ext cx="218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Quiet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191663" y="2790350"/>
            <a:ext cx="220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Anthropophony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697563" y="2790350"/>
            <a:ext cx="223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Geophony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89425" y="3150925"/>
            <a:ext cx="108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Birds, insects, mammals, amphibians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712325" y="3150925"/>
            <a:ext cx="220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Wind, rain, water in streams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253325" y="3148775"/>
            <a:ext cx="220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Cars, airplanes, human voices (man-made)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640175" y="3147725"/>
            <a:ext cx="220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Absence of sound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0" y="3900025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Interference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0" y="4276875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Banging noises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Problem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this project we had to build a model to </a:t>
            </a:r>
            <a:r>
              <a:rPr lang="en"/>
              <a:t>identify</a:t>
            </a:r>
            <a:r>
              <a:rPr lang="en"/>
              <a:t> certain ABGQI noises in South Africa audio clips.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had a model that was built on Sonoma County ABGQI noises which would be very different from those in South Africa.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800" y="2313350"/>
            <a:ext cx="2703600" cy="22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199875" y="4677225"/>
            <a:ext cx="2732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Recorder used in South Africa</a:t>
            </a:r>
            <a:endParaRPr sz="9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the CNN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768900" y="1131575"/>
            <a:ext cx="616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A short example of both biophony and geophony—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89" name="Google Shape;89;p16" title="BiophonyGeophony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33825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8300" y="3273175"/>
            <a:ext cx="1489400" cy="14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11700" y="2110050"/>
            <a:ext cx="43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—which is interpreted as an audio wave 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249087"/>
            <a:ext cx="3056365" cy="218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11700" y="3787025"/>
            <a:ext cx="553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— is converted to a mel-</a:t>
            </a:r>
            <a:r>
              <a:rPr lang="en" sz="1800">
                <a:solidFill>
                  <a:schemeClr val="lt2"/>
                </a:solidFill>
              </a:rPr>
              <a:t>spectrogram: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595675" y="3549025"/>
            <a:ext cx="242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CNN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SVM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Histograms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also generated a Histogram for each of the Audio clips with thresholds in place to determine whether or not an instance of a noise should be recorded or not.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histograms allowed us to understand what is happening the most throughout an audio clip.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000" y="2902038"/>
            <a:ext cx="2980000" cy="22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02055"/>
            <a:ext cx="2980000" cy="223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Confusion Matrices (1 of 3)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Generated 1 minute spectrograms of the labeled wav files and compared the results we obtained from Colin’s model with the labeled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Colin’s CNN had five classes in the final layer: </a:t>
            </a:r>
            <a:r>
              <a:rPr i="1" lang="en"/>
              <a:t>Anthropophony</a:t>
            </a:r>
            <a:r>
              <a:rPr lang="en"/>
              <a:t>, </a:t>
            </a:r>
            <a:r>
              <a:rPr i="1" lang="en"/>
              <a:t>Biophony</a:t>
            </a:r>
            <a:r>
              <a:rPr lang="en"/>
              <a:t>, </a:t>
            </a:r>
            <a:r>
              <a:rPr i="1" lang="en"/>
              <a:t>Geophony</a:t>
            </a:r>
            <a:r>
              <a:rPr lang="en"/>
              <a:t>, </a:t>
            </a:r>
            <a:r>
              <a:rPr i="1" lang="en"/>
              <a:t>Quiet</a:t>
            </a:r>
            <a:r>
              <a:rPr lang="en"/>
              <a:t>, and </a:t>
            </a:r>
            <a:r>
              <a:rPr i="1" lang="en"/>
              <a:t>Interference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omitted </a:t>
            </a:r>
            <a:r>
              <a:rPr i="1" lang="en"/>
              <a:t>Quiet </a:t>
            </a:r>
            <a:r>
              <a:rPr lang="en"/>
              <a:t>since the labeled data didn’t take </a:t>
            </a:r>
            <a:r>
              <a:rPr i="1" lang="en"/>
              <a:t>Quiet</a:t>
            </a:r>
            <a:r>
              <a:rPr lang="en"/>
              <a:t> into account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thresholds from Colin’s paper for each class, and if model predicted a class was above it’s given threshold, we would count it as an occurrence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spectrogram could be classified as multiple classes of </a:t>
            </a:r>
            <a:r>
              <a:rPr i="1" lang="en" sz="1800"/>
              <a:t>A</a:t>
            </a:r>
            <a:r>
              <a:rPr lang="en" sz="1800"/>
              <a:t>, </a:t>
            </a:r>
            <a:r>
              <a:rPr i="1" lang="en" sz="1800"/>
              <a:t>B</a:t>
            </a:r>
            <a:r>
              <a:rPr lang="en" sz="1800"/>
              <a:t>, </a:t>
            </a:r>
            <a:r>
              <a:rPr i="1" lang="en" sz="1800"/>
              <a:t>G</a:t>
            </a:r>
            <a:r>
              <a:rPr lang="en" sz="1800"/>
              <a:t>, or </a:t>
            </a:r>
            <a:r>
              <a:rPr i="1" lang="en" sz="1800"/>
              <a:t>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confusion matrices for </a:t>
            </a:r>
            <a:r>
              <a:rPr i="1" lang="en"/>
              <a:t>A</a:t>
            </a:r>
            <a:r>
              <a:rPr lang="en"/>
              <a:t>, </a:t>
            </a:r>
            <a:r>
              <a:rPr i="1" lang="en"/>
              <a:t>B</a:t>
            </a:r>
            <a:r>
              <a:rPr lang="en"/>
              <a:t>, </a:t>
            </a:r>
            <a:r>
              <a:rPr i="1" lang="en"/>
              <a:t>G</a:t>
            </a:r>
            <a:r>
              <a:rPr lang="en"/>
              <a:t>, and </a:t>
            </a:r>
            <a:r>
              <a:rPr i="1" lang="en"/>
              <a:t>I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Confusion Matrices (2 of 3)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39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Precision:  0.0			</a:t>
            </a:r>
            <a:r>
              <a:rPr lang="en" sz="1050">
                <a:solidFill>
                  <a:srgbClr val="D5D5D5"/>
                </a:solidFill>
                <a:latin typeface="Courier New"/>
                <a:ea typeface="Courier New"/>
                <a:cs typeface="Courier New"/>
                <a:sym typeface="Courier New"/>
              </a:rPr>
              <a:t>       			</a:t>
            </a: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Precision:  0.94505	 </a:t>
            </a:r>
            <a:endParaRPr sz="105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Recall:  0.0				</a:t>
            </a:r>
            <a:r>
              <a:rPr lang="en" sz="1050">
                <a:solidFill>
                  <a:srgbClr val="D5D5D5"/>
                </a:solidFill>
                <a:latin typeface="Courier New"/>
                <a:ea typeface="Courier New"/>
                <a:cs typeface="Courier New"/>
                <a:sym typeface="Courier New"/>
              </a:rPr>
              <a:t> 			</a:t>
            </a: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Recall:  0.21393</a:t>
            </a:r>
            <a:endParaRPr sz="105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Accuracy:  0.92</a:t>
            </a: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699			</a:t>
            </a:r>
            <a:r>
              <a:rPr lang="en" sz="1050">
                <a:solidFill>
                  <a:srgbClr val="D5D5D5"/>
                </a:solidFill>
                <a:latin typeface="Courier New"/>
                <a:ea typeface="Courier New"/>
                <a:cs typeface="Courier New"/>
                <a:sym typeface="Courier New"/>
              </a:rPr>
              <a:t> 			</a:t>
            </a:r>
            <a:r>
              <a:rPr lang="en" sz="105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Accuracy:  0.28982</a:t>
            </a:r>
            <a:endParaRPr sz="105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850" y="1152464"/>
            <a:ext cx="2692050" cy="278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327" y="1152475"/>
            <a:ext cx="2692050" cy="278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Confusion Matrices (3 of 3)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45200"/>
            <a:ext cx="8520600" cy="3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			</a:t>
            </a:r>
            <a:r>
              <a:rPr lang="en" sz="420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Precision:  1.0							Precision:  0.66666</a:t>
            </a:r>
            <a:endParaRPr sz="420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			Recall:  0.05059							Recall:  0.32203</a:t>
            </a:r>
            <a:endParaRPr sz="420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D5D5D5"/>
                </a:solidFill>
                <a:highlight>
                  <a:srgbClr val="383838"/>
                </a:highlight>
                <a:latin typeface="Courier New"/>
                <a:ea typeface="Courier New"/>
                <a:cs typeface="Courier New"/>
                <a:sym typeface="Courier New"/>
              </a:rPr>
              <a:t>			Accuracy:  0.29424						Accuracy:  0.78097</a:t>
            </a:r>
            <a:endParaRPr sz="4200">
              <a:solidFill>
                <a:srgbClr val="D5D5D5"/>
              </a:solidFill>
              <a:highlight>
                <a:srgbClr val="38383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400" y="1177287"/>
            <a:ext cx="2692050" cy="278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025" y="1177300"/>
            <a:ext cx="2692050" cy="278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3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SVM (Support Vector Machine)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this part of the project we decided to create a SVM, which allowed us to use it as a feature extraction tool.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SVM is built on top of Colin’s pre-existing model that he used to classify ABGQI sounds.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were able to use the SVM to classify the labeled Dataset of sound clips from South Africa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do this we need to convert the audio clips into spectrograms.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175" y="2812175"/>
            <a:ext cx="1875275" cy="18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6670175" y="4750075"/>
            <a:ext cx="187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Example spectrogram</a:t>
            </a:r>
            <a:endParaRPr sz="9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